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59" r:id="rId5"/>
    <p:sldId id="267" r:id="rId6"/>
    <p:sldId id="260" r:id="rId7"/>
    <p:sldId id="268" r:id="rId8"/>
    <p:sldId id="261" r:id="rId9"/>
    <p:sldId id="263" r:id="rId10"/>
    <p:sldId id="264" r:id="rId11"/>
    <p:sldId id="265" r:id="rId12"/>
    <p:sldId id="266" r:id="rId13"/>
    <p:sldId id="262" r:id="rId14"/>
    <p:sldId id="269" r:id="rId15"/>
    <p:sldId id="270" r:id="rId16"/>
    <p:sldId id="271" r:id="rId17"/>
    <p:sldId id="275" r:id="rId18"/>
    <p:sldId id="273" r:id="rId19"/>
    <p:sldId id="276" r:id="rId20"/>
    <p:sldId id="277" r:id="rId21"/>
    <p:sldId id="280" r:id="rId22"/>
    <p:sldId id="278" r:id="rId23"/>
    <p:sldId id="282" r:id="rId24"/>
    <p:sldId id="284" r:id="rId25"/>
    <p:sldId id="281" r:id="rId2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78792"/>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98" y="13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B270FC-4124-4051-91BF-9D528697B18D}" type="datetimeFigureOut">
              <a:rPr lang="el-GR" smtClean="0"/>
              <a:pPr/>
              <a:t>5/4/2020</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98D558-E079-47F8-A558-F58E29261E03}"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16253883-94ED-42F3-9792-D0DC80D8D0D0}" type="datetime1">
              <a:rPr lang="el-GR" smtClean="0"/>
              <a:pPr/>
              <a:t>5/4/2020</a:t>
            </a:fld>
            <a:endParaRPr lang="el-GR"/>
          </a:p>
        </p:txBody>
      </p:sp>
      <p:sp>
        <p:nvSpPr>
          <p:cNvPr id="5" name="4 - Θέση υποσέλιδου"/>
          <p:cNvSpPr>
            <a:spLocks noGrp="1"/>
          </p:cNvSpPr>
          <p:nvPr>
            <p:ph type="ftr" sz="quarter" idx="11"/>
          </p:nvPr>
        </p:nvSpPr>
        <p:spPr/>
        <p:txBody>
          <a:bodyPr/>
          <a:lstStyle/>
          <a:p>
            <a:r>
              <a:rPr lang="el-GR"/>
              <a:t>ΝΤΟΤΣΙΚΑ ΑΝΑΣΤΑΣΙΑΔΗ ΙΟΑΝΝΑ ΠΕ1807 Μ.Δ.Ε.</a:t>
            </a:r>
          </a:p>
        </p:txBody>
      </p:sp>
      <p:sp>
        <p:nvSpPr>
          <p:cNvPr id="6" name="5 - Θέση αριθμού διαφάνειας"/>
          <p:cNvSpPr>
            <a:spLocks noGrp="1"/>
          </p:cNvSpPr>
          <p:nvPr>
            <p:ph type="sldNum" sz="quarter" idx="12"/>
          </p:nvPr>
        </p:nvSpPr>
        <p:spPr/>
        <p:txBody>
          <a:bodyPr/>
          <a:lstStyle/>
          <a:p>
            <a:fld id="{78693292-5F2C-4CF9-9741-4CDFEC80EA88}"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534F81BE-1CC5-4B2F-8C56-3D4D988C838F}" type="datetime1">
              <a:rPr lang="el-GR" smtClean="0"/>
              <a:pPr/>
              <a:t>5/4/2020</a:t>
            </a:fld>
            <a:endParaRPr lang="el-GR"/>
          </a:p>
        </p:txBody>
      </p:sp>
      <p:sp>
        <p:nvSpPr>
          <p:cNvPr id="5" name="4 - Θέση υποσέλιδου"/>
          <p:cNvSpPr>
            <a:spLocks noGrp="1"/>
          </p:cNvSpPr>
          <p:nvPr>
            <p:ph type="ftr" sz="quarter" idx="11"/>
          </p:nvPr>
        </p:nvSpPr>
        <p:spPr/>
        <p:txBody>
          <a:bodyPr/>
          <a:lstStyle/>
          <a:p>
            <a:r>
              <a:rPr lang="el-GR"/>
              <a:t>ΝΤΟΤΣΙΚΑ ΑΝΑΣΤΑΣΙΑΔΗ ΙΟΑΝΝΑ ΠΕ1807 Μ.Δ.Ε.</a:t>
            </a:r>
          </a:p>
        </p:txBody>
      </p:sp>
      <p:sp>
        <p:nvSpPr>
          <p:cNvPr id="6" name="5 - Θέση αριθμού διαφάνειας"/>
          <p:cNvSpPr>
            <a:spLocks noGrp="1"/>
          </p:cNvSpPr>
          <p:nvPr>
            <p:ph type="sldNum" sz="quarter" idx="12"/>
          </p:nvPr>
        </p:nvSpPr>
        <p:spPr/>
        <p:txBody>
          <a:bodyPr/>
          <a:lstStyle/>
          <a:p>
            <a:fld id="{78693292-5F2C-4CF9-9741-4CDFEC80EA8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45F15883-BF8F-45A1-9CF4-37D9F8266EF4}" type="datetime1">
              <a:rPr lang="el-GR" smtClean="0"/>
              <a:pPr/>
              <a:t>5/4/2020</a:t>
            </a:fld>
            <a:endParaRPr lang="el-GR"/>
          </a:p>
        </p:txBody>
      </p:sp>
      <p:sp>
        <p:nvSpPr>
          <p:cNvPr id="5" name="4 - Θέση υποσέλιδου"/>
          <p:cNvSpPr>
            <a:spLocks noGrp="1"/>
          </p:cNvSpPr>
          <p:nvPr>
            <p:ph type="ftr" sz="quarter" idx="11"/>
          </p:nvPr>
        </p:nvSpPr>
        <p:spPr/>
        <p:txBody>
          <a:bodyPr/>
          <a:lstStyle/>
          <a:p>
            <a:r>
              <a:rPr lang="el-GR"/>
              <a:t>ΝΤΟΤΣΙΚΑ ΑΝΑΣΤΑΣΙΑΔΗ ΙΟΑΝΝΑ ΠΕ1807 Μ.Δ.Ε.</a:t>
            </a:r>
          </a:p>
        </p:txBody>
      </p:sp>
      <p:sp>
        <p:nvSpPr>
          <p:cNvPr id="6" name="5 - Θέση αριθμού διαφάνειας"/>
          <p:cNvSpPr>
            <a:spLocks noGrp="1"/>
          </p:cNvSpPr>
          <p:nvPr>
            <p:ph type="sldNum" sz="quarter" idx="12"/>
          </p:nvPr>
        </p:nvSpPr>
        <p:spPr/>
        <p:txBody>
          <a:bodyPr/>
          <a:lstStyle/>
          <a:p>
            <a:fld id="{78693292-5F2C-4CF9-9741-4CDFEC80EA8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8D97A094-469A-40F4-A5F9-A7E97BF18EE6}" type="datetime1">
              <a:rPr lang="el-GR" smtClean="0"/>
              <a:pPr/>
              <a:t>5/4/2020</a:t>
            </a:fld>
            <a:endParaRPr lang="el-GR"/>
          </a:p>
        </p:txBody>
      </p:sp>
      <p:sp>
        <p:nvSpPr>
          <p:cNvPr id="5" name="4 - Θέση υποσέλιδου"/>
          <p:cNvSpPr>
            <a:spLocks noGrp="1"/>
          </p:cNvSpPr>
          <p:nvPr>
            <p:ph type="ftr" sz="quarter" idx="11"/>
          </p:nvPr>
        </p:nvSpPr>
        <p:spPr/>
        <p:txBody>
          <a:bodyPr/>
          <a:lstStyle/>
          <a:p>
            <a:r>
              <a:rPr lang="el-GR"/>
              <a:t>ΝΤΟΤΣΙΚΑ ΑΝΑΣΤΑΣΙΑΔΗ ΙΟΑΝΝΑ ΠΕ1807 Μ.Δ.Ε.</a:t>
            </a:r>
          </a:p>
        </p:txBody>
      </p:sp>
      <p:sp>
        <p:nvSpPr>
          <p:cNvPr id="6" name="5 - Θέση αριθμού διαφάνειας"/>
          <p:cNvSpPr>
            <a:spLocks noGrp="1"/>
          </p:cNvSpPr>
          <p:nvPr>
            <p:ph type="sldNum" sz="quarter" idx="12"/>
          </p:nvPr>
        </p:nvSpPr>
        <p:spPr/>
        <p:txBody>
          <a:bodyPr/>
          <a:lstStyle/>
          <a:p>
            <a:fld id="{78693292-5F2C-4CF9-9741-4CDFEC80EA8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B35CAF7-D81F-4AF1-A999-2030C65DBE97}" type="datetime1">
              <a:rPr lang="el-GR" smtClean="0"/>
              <a:pPr/>
              <a:t>5/4/2020</a:t>
            </a:fld>
            <a:endParaRPr lang="el-GR"/>
          </a:p>
        </p:txBody>
      </p:sp>
      <p:sp>
        <p:nvSpPr>
          <p:cNvPr id="5" name="4 - Θέση υποσέλιδου"/>
          <p:cNvSpPr>
            <a:spLocks noGrp="1"/>
          </p:cNvSpPr>
          <p:nvPr>
            <p:ph type="ftr" sz="quarter" idx="11"/>
          </p:nvPr>
        </p:nvSpPr>
        <p:spPr/>
        <p:txBody>
          <a:bodyPr/>
          <a:lstStyle/>
          <a:p>
            <a:r>
              <a:rPr lang="el-GR"/>
              <a:t>ΝΤΟΤΣΙΚΑ ΑΝΑΣΤΑΣΙΑΔΗ ΙΟΑΝΝΑ ΠΕ1807 Μ.Δ.Ε.</a:t>
            </a:r>
          </a:p>
        </p:txBody>
      </p:sp>
      <p:sp>
        <p:nvSpPr>
          <p:cNvPr id="6" name="5 - Θέση αριθμού διαφάνειας"/>
          <p:cNvSpPr>
            <a:spLocks noGrp="1"/>
          </p:cNvSpPr>
          <p:nvPr>
            <p:ph type="sldNum" sz="quarter" idx="12"/>
          </p:nvPr>
        </p:nvSpPr>
        <p:spPr/>
        <p:txBody>
          <a:bodyPr/>
          <a:lstStyle/>
          <a:p>
            <a:fld id="{78693292-5F2C-4CF9-9741-4CDFEC80EA88}"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E9685939-041B-4BB1-8FB3-389823CCC91D}" type="datetime1">
              <a:rPr lang="el-GR" smtClean="0"/>
              <a:pPr/>
              <a:t>5/4/2020</a:t>
            </a:fld>
            <a:endParaRPr lang="el-GR"/>
          </a:p>
        </p:txBody>
      </p:sp>
      <p:sp>
        <p:nvSpPr>
          <p:cNvPr id="6" name="5 - Θέση υποσέλιδου"/>
          <p:cNvSpPr>
            <a:spLocks noGrp="1"/>
          </p:cNvSpPr>
          <p:nvPr>
            <p:ph type="ftr" sz="quarter" idx="11"/>
          </p:nvPr>
        </p:nvSpPr>
        <p:spPr/>
        <p:txBody>
          <a:bodyPr/>
          <a:lstStyle/>
          <a:p>
            <a:r>
              <a:rPr lang="el-GR"/>
              <a:t>ΝΤΟΤΣΙΚΑ ΑΝΑΣΤΑΣΙΑΔΗ ΙΟΑΝΝΑ ΠΕ1807 Μ.Δ.Ε.</a:t>
            </a:r>
          </a:p>
        </p:txBody>
      </p:sp>
      <p:sp>
        <p:nvSpPr>
          <p:cNvPr id="7" name="6 - Θέση αριθμού διαφάνειας"/>
          <p:cNvSpPr>
            <a:spLocks noGrp="1"/>
          </p:cNvSpPr>
          <p:nvPr>
            <p:ph type="sldNum" sz="quarter" idx="12"/>
          </p:nvPr>
        </p:nvSpPr>
        <p:spPr/>
        <p:txBody>
          <a:bodyPr/>
          <a:lstStyle/>
          <a:p>
            <a:fld id="{78693292-5F2C-4CF9-9741-4CDFEC80EA8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1F35D7D3-DDEC-40B2-A584-A78F5C58318D}" type="datetime1">
              <a:rPr lang="el-GR" smtClean="0"/>
              <a:pPr/>
              <a:t>5/4/2020</a:t>
            </a:fld>
            <a:endParaRPr lang="el-GR"/>
          </a:p>
        </p:txBody>
      </p:sp>
      <p:sp>
        <p:nvSpPr>
          <p:cNvPr id="8" name="7 - Θέση υποσέλιδου"/>
          <p:cNvSpPr>
            <a:spLocks noGrp="1"/>
          </p:cNvSpPr>
          <p:nvPr>
            <p:ph type="ftr" sz="quarter" idx="11"/>
          </p:nvPr>
        </p:nvSpPr>
        <p:spPr/>
        <p:txBody>
          <a:bodyPr/>
          <a:lstStyle/>
          <a:p>
            <a:r>
              <a:rPr lang="el-GR"/>
              <a:t>ΝΤΟΤΣΙΚΑ ΑΝΑΣΤΑΣΙΑΔΗ ΙΟΑΝΝΑ ΠΕ1807 Μ.Δ.Ε.</a:t>
            </a:r>
          </a:p>
        </p:txBody>
      </p:sp>
      <p:sp>
        <p:nvSpPr>
          <p:cNvPr id="9" name="8 - Θέση αριθμού διαφάνειας"/>
          <p:cNvSpPr>
            <a:spLocks noGrp="1"/>
          </p:cNvSpPr>
          <p:nvPr>
            <p:ph type="sldNum" sz="quarter" idx="12"/>
          </p:nvPr>
        </p:nvSpPr>
        <p:spPr/>
        <p:txBody>
          <a:bodyPr/>
          <a:lstStyle/>
          <a:p>
            <a:fld id="{78693292-5F2C-4CF9-9741-4CDFEC80EA88}"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56055358-410E-45BC-86E1-52DC5715A7B0}" type="datetime1">
              <a:rPr lang="el-GR" smtClean="0"/>
              <a:pPr/>
              <a:t>5/4/2020</a:t>
            </a:fld>
            <a:endParaRPr lang="el-GR"/>
          </a:p>
        </p:txBody>
      </p:sp>
      <p:sp>
        <p:nvSpPr>
          <p:cNvPr id="4" name="3 - Θέση υποσέλιδου"/>
          <p:cNvSpPr>
            <a:spLocks noGrp="1"/>
          </p:cNvSpPr>
          <p:nvPr>
            <p:ph type="ftr" sz="quarter" idx="11"/>
          </p:nvPr>
        </p:nvSpPr>
        <p:spPr/>
        <p:txBody>
          <a:bodyPr/>
          <a:lstStyle/>
          <a:p>
            <a:r>
              <a:rPr lang="el-GR"/>
              <a:t>ΝΤΟΤΣΙΚΑ ΑΝΑΣΤΑΣΙΑΔΗ ΙΟΑΝΝΑ ΠΕ1807 Μ.Δ.Ε.</a:t>
            </a:r>
          </a:p>
        </p:txBody>
      </p:sp>
      <p:sp>
        <p:nvSpPr>
          <p:cNvPr id="5" name="4 - Θέση αριθμού διαφάνειας"/>
          <p:cNvSpPr>
            <a:spLocks noGrp="1"/>
          </p:cNvSpPr>
          <p:nvPr>
            <p:ph type="sldNum" sz="quarter" idx="12"/>
          </p:nvPr>
        </p:nvSpPr>
        <p:spPr/>
        <p:txBody>
          <a:bodyPr/>
          <a:lstStyle/>
          <a:p>
            <a:fld id="{78693292-5F2C-4CF9-9741-4CDFEC80EA8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3E1DF4C-DB93-4249-ABE1-9DD80E490A04}" type="datetime1">
              <a:rPr lang="el-GR" smtClean="0"/>
              <a:pPr/>
              <a:t>5/4/2020</a:t>
            </a:fld>
            <a:endParaRPr lang="el-GR"/>
          </a:p>
        </p:txBody>
      </p:sp>
      <p:sp>
        <p:nvSpPr>
          <p:cNvPr id="3" name="2 - Θέση υποσέλιδου"/>
          <p:cNvSpPr>
            <a:spLocks noGrp="1"/>
          </p:cNvSpPr>
          <p:nvPr>
            <p:ph type="ftr" sz="quarter" idx="11"/>
          </p:nvPr>
        </p:nvSpPr>
        <p:spPr/>
        <p:txBody>
          <a:bodyPr/>
          <a:lstStyle/>
          <a:p>
            <a:r>
              <a:rPr lang="el-GR"/>
              <a:t>ΝΤΟΤΣΙΚΑ ΑΝΑΣΤΑΣΙΑΔΗ ΙΟΑΝΝΑ ΠΕ1807 Μ.Δ.Ε.</a:t>
            </a:r>
          </a:p>
        </p:txBody>
      </p:sp>
      <p:sp>
        <p:nvSpPr>
          <p:cNvPr id="4" name="3 - Θέση αριθμού διαφάνειας"/>
          <p:cNvSpPr>
            <a:spLocks noGrp="1"/>
          </p:cNvSpPr>
          <p:nvPr>
            <p:ph type="sldNum" sz="quarter" idx="12"/>
          </p:nvPr>
        </p:nvSpPr>
        <p:spPr/>
        <p:txBody>
          <a:bodyPr/>
          <a:lstStyle/>
          <a:p>
            <a:fld id="{78693292-5F2C-4CF9-9741-4CDFEC80EA8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5819D8B-314F-45B0-A0C0-15B5181D5116}" type="datetime1">
              <a:rPr lang="el-GR" smtClean="0"/>
              <a:pPr/>
              <a:t>5/4/2020</a:t>
            </a:fld>
            <a:endParaRPr lang="el-GR"/>
          </a:p>
        </p:txBody>
      </p:sp>
      <p:sp>
        <p:nvSpPr>
          <p:cNvPr id="6" name="5 - Θέση υποσέλιδου"/>
          <p:cNvSpPr>
            <a:spLocks noGrp="1"/>
          </p:cNvSpPr>
          <p:nvPr>
            <p:ph type="ftr" sz="quarter" idx="11"/>
          </p:nvPr>
        </p:nvSpPr>
        <p:spPr/>
        <p:txBody>
          <a:bodyPr/>
          <a:lstStyle/>
          <a:p>
            <a:r>
              <a:rPr lang="el-GR"/>
              <a:t>ΝΤΟΤΣΙΚΑ ΑΝΑΣΤΑΣΙΑΔΗ ΙΟΑΝΝΑ ΠΕ1807 Μ.Δ.Ε.</a:t>
            </a:r>
          </a:p>
        </p:txBody>
      </p:sp>
      <p:sp>
        <p:nvSpPr>
          <p:cNvPr id="7" name="6 - Θέση αριθμού διαφάνειας"/>
          <p:cNvSpPr>
            <a:spLocks noGrp="1"/>
          </p:cNvSpPr>
          <p:nvPr>
            <p:ph type="sldNum" sz="quarter" idx="12"/>
          </p:nvPr>
        </p:nvSpPr>
        <p:spPr/>
        <p:txBody>
          <a:bodyPr/>
          <a:lstStyle/>
          <a:p>
            <a:fld id="{78693292-5F2C-4CF9-9741-4CDFEC80EA8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7052079-8703-45A9-AB89-767D2A90C55D}" type="datetime1">
              <a:rPr lang="el-GR" smtClean="0"/>
              <a:pPr/>
              <a:t>5/4/2020</a:t>
            </a:fld>
            <a:endParaRPr lang="el-GR"/>
          </a:p>
        </p:txBody>
      </p:sp>
      <p:sp>
        <p:nvSpPr>
          <p:cNvPr id="6" name="5 - Θέση υποσέλιδου"/>
          <p:cNvSpPr>
            <a:spLocks noGrp="1"/>
          </p:cNvSpPr>
          <p:nvPr>
            <p:ph type="ftr" sz="quarter" idx="11"/>
          </p:nvPr>
        </p:nvSpPr>
        <p:spPr/>
        <p:txBody>
          <a:bodyPr/>
          <a:lstStyle/>
          <a:p>
            <a:r>
              <a:rPr lang="el-GR"/>
              <a:t>ΝΤΟΤΣΙΚΑ ΑΝΑΣΤΑΣΙΑΔΗ ΙΟΑΝΝΑ ΠΕ1807 Μ.Δ.Ε.</a:t>
            </a:r>
          </a:p>
        </p:txBody>
      </p:sp>
      <p:sp>
        <p:nvSpPr>
          <p:cNvPr id="7" name="6 - Θέση αριθμού διαφάνειας"/>
          <p:cNvSpPr>
            <a:spLocks noGrp="1"/>
          </p:cNvSpPr>
          <p:nvPr>
            <p:ph type="sldNum" sz="quarter" idx="12"/>
          </p:nvPr>
        </p:nvSpPr>
        <p:spPr/>
        <p:txBody>
          <a:bodyPr/>
          <a:lstStyle/>
          <a:p>
            <a:fld id="{78693292-5F2C-4CF9-9741-4CDFEC80EA88}"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75000"/>
              </a:schemeClr>
            </a:gs>
            <a:gs pos="12000">
              <a:srgbClr val="E6D78A"/>
            </a:gs>
            <a:gs pos="30000">
              <a:srgbClr val="C7AC4C"/>
            </a:gs>
            <a:gs pos="45000">
              <a:srgbClr val="E6D78A"/>
            </a:gs>
            <a:gs pos="77000">
              <a:srgbClr val="C7AC4C"/>
            </a:gs>
            <a:gs pos="100000">
              <a:srgbClr val="E6DCA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340D4C-2603-4955-BB50-271EA32025FB}" type="datetime1">
              <a:rPr lang="el-GR" smtClean="0"/>
              <a:pPr/>
              <a:t>5/4/2020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a:t>ΝΤΟΤΣΙΚΑ ΑΝΑΣΤΑΣΙΑΔΗ ΙΟΑΝΝΑ ΠΕ1807 Μ.Δ.Ε.</a:t>
            </a: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693292-5F2C-4CF9-9741-4CDFEC80EA88}"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857224" y="1357298"/>
            <a:ext cx="7772400" cy="1470025"/>
          </a:xfrm>
        </p:spPr>
        <p:txBody>
          <a:bodyPr/>
          <a:lstStyle/>
          <a:p>
            <a:r>
              <a:rPr lang="el-GR" dirty="0"/>
              <a:t>Μαθήματα ΙΟΛΟΓΙΑΣ </a:t>
            </a:r>
          </a:p>
        </p:txBody>
      </p:sp>
      <p:sp>
        <p:nvSpPr>
          <p:cNvPr id="3" name="2 - Υπότιτλος"/>
          <p:cNvSpPr>
            <a:spLocks noGrp="1"/>
          </p:cNvSpPr>
          <p:nvPr>
            <p:ph type="subTitle" idx="1"/>
          </p:nvPr>
        </p:nvSpPr>
        <p:spPr>
          <a:xfrm>
            <a:off x="1571604" y="3000372"/>
            <a:ext cx="6400800" cy="1752600"/>
          </a:xfrm>
        </p:spPr>
        <p:txBody>
          <a:bodyPr/>
          <a:lstStyle/>
          <a:p>
            <a:r>
              <a:rPr lang="el-GR" dirty="0"/>
              <a:t>Ι.Ε.Κ. ειδικότητας Ιατρικών και Βιολογικών Εργαστηρίων</a:t>
            </a:r>
          </a:p>
        </p:txBody>
      </p:sp>
      <p:sp>
        <p:nvSpPr>
          <p:cNvPr id="4" name="3 - Θέση ημερομηνίας"/>
          <p:cNvSpPr>
            <a:spLocks noGrp="1"/>
          </p:cNvSpPr>
          <p:nvPr>
            <p:ph type="dt" sz="half" idx="10"/>
          </p:nvPr>
        </p:nvSpPr>
        <p:spPr/>
        <p:txBody>
          <a:bodyPr/>
          <a:lstStyle/>
          <a:p>
            <a:fld id="{AD6189F1-00E6-4196-874F-16C886F7AEFA}" type="datetime1">
              <a:rPr lang="el-GR" smtClean="0"/>
              <a:pPr/>
              <a:t>5/4/2020</a:t>
            </a:fld>
            <a:endParaRPr lang="el-GR"/>
          </a:p>
        </p:txBody>
      </p:sp>
      <p:sp>
        <p:nvSpPr>
          <p:cNvPr id="5" name="4 - Θέση υποσέλιδου"/>
          <p:cNvSpPr>
            <a:spLocks noGrp="1"/>
          </p:cNvSpPr>
          <p:nvPr>
            <p:ph type="ftr" sz="quarter" idx="11"/>
          </p:nvPr>
        </p:nvSpPr>
        <p:spPr/>
        <p:txBody>
          <a:bodyPr/>
          <a:lstStyle/>
          <a:p>
            <a:r>
              <a:rPr lang="el-GR"/>
              <a:t>ΝΤΟΤΣΙΚΑ ΑΝΑΣΤΑΣΙΑΔΗ ΙΟΑΝΝΑ ΠΕ1807 Μ.Δ.Ε.</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357158" y="141723"/>
            <a:ext cx="8429684"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228600" algn="l"/>
              </a:tabLst>
            </a:pPr>
            <a:r>
              <a:rPr kumimoji="0" lang="el-GR"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Το </a:t>
            </a:r>
            <a:r>
              <a:rPr kumimoji="0" lang="el-GR" sz="2800" b="1" i="1" u="sng"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καψίδιο</a:t>
            </a:r>
            <a:r>
              <a:rPr kumimoji="0" lang="el-GR" sz="2800" b="1" i="1"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l-GR"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αποτελείται από </a:t>
            </a:r>
            <a:r>
              <a:rPr kumimoji="0" lang="el-GR" sz="2800" b="0" i="0" u="sng"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πολυπεπτίδια</a:t>
            </a:r>
            <a:r>
              <a:rPr kumimoji="0" lang="el-GR"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τα </a:t>
            </a:r>
            <a:r>
              <a:rPr kumimoji="0" lang="el-GR" sz="2800" b="1" i="0" u="none" strike="noStrike" cap="none" normalizeH="0" baseline="0" dirty="0" err="1">
                <a:ln>
                  <a:noFill/>
                </a:ln>
                <a:solidFill>
                  <a:srgbClr val="00B050"/>
                </a:solidFill>
                <a:effectLst/>
                <a:latin typeface="Times New Roman" pitchFamily="18" charset="0"/>
                <a:ea typeface="Times New Roman" pitchFamily="18" charset="0"/>
                <a:cs typeface="Times New Roman" pitchFamily="18" charset="0"/>
              </a:rPr>
              <a:t>καψομερίδια</a:t>
            </a:r>
            <a:r>
              <a:rPr kumimoji="0" lang="el-GR" sz="28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l-GR"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που σχηματίζουν συνήθως </a:t>
            </a:r>
            <a:r>
              <a:rPr kumimoji="0" lang="el-GR" sz="28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εικοσάεδρο</a:t>
            </a:r>
            <a:r>
              <a:rPr kumimoji="0" lang="el-GR"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(κυβική) ή ελικοειδή συμμετρία. Σπανιότερα δεν σχηματίζεται συμμετρία </a:t>
            </a:r>
            <a:r>
              <a:rPr kumimoji="0" lang="el-GR" sz="28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εικοσάεδρη</a:t>
            </a:r>
            <a:r>
              <a:rPr kumimoji="0" lang="el-GR"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ή ελικοειδής (σύνθετη). Επηρεάζει το σχήμα του ιού. </a:t>
            </a:r>
          </a:p>
          <a:p>
            <a:pPr marL="0" marR="0" lvl="0" indent="0" algn="just" defTabSz="914400" rtl="0" eaLnBrk="1" fontAlgn="base" latinLnBrk="0" hangingPunct="1">
              <a:lnSpc>
                <a:spcPct val="100000"/>
              </a:lnSpc>
              <a:spcBef>
                <a:spcPct val="0"/>
              </a:spcBef>
              <a:spcAft>
                <a:spcPct val="0"/>
              </a:spcAft>
              <a:buClrTx/>
              <a:buSzTx/>
              <a:buFontTx/>
              <a:buChar char="•"/>
              <a:tabLst>
                <a:tab pos="228600" algn="l"/>
              </a:tabLst>
            </a:pPr>
            <a:r>
              <a:rPr kumimoji="0" lang="el-GR"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Οι ιοί με κυβική συμμετρία έχουν σφαιρική μορφή και οι περισσότεροι δεν φέρουν φάκελο. Οι ιοί με ελικοειδή συμμετρία έχουν ραβδοειδή μορφή και όλοι φέρουν φάκελο.</a:t>
            </a:r>
            <a:endParaRPr kumimoji="0" lang="el-GR" sz="28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l-GR"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Προστατεύει τον ιό από τις αντίξοες περιβαλλοντικές συνθήκες και λαμβάνει μέρος στην προσκόλληση του στα κύτταρα και στη διείσδυσή του </a:t>
            </a:r>
            <a:r>
              <a:rPr kumimoji="0" lang="el-GR" sz="28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σ’αυτά</a:t>
            </a:r>
            <a:r>
              <a:rPr kumimoji="0" lang="el-GR"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a:t>
            </a:r>
            <a:endParaRPr kumimoji="0" lang="el-GR" sz="28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l-GR"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Προσδίδει </a:t>
            </a:r>
            <a:r>
              <a:rPr kumimoji="0" lang="el-GR" sz="2800" b="1" i="0" u="none" strike="noStrike" cap="none" normalizeH="0" baseline="0" dirty="0" err="1">
                <a:ln>
                  <a:noFill/>
                </a:ln>
                <a:solidFill>
                  <a:srgbClr val="00B050"/>
                </a:solidFill>
                <a:effectLst/>
                <a:latin typeface="Times New Roman" pitchFamily="18" charset="0"/>
                <a:ea typeface="Times New Roman" pitchFamily="18" charset="0"/>
                <a:cs typeface="Times New Roman" pitchFamily="18" charset="0"/>
              </a:rPr>
              <a:t>αντιγονικότητα</a:t>
            </a:r>
            <a:r>
              <a:rPr kumimoji="0" lang="el-GR" sz="2800" b="1" i="0" u="none" strike="noStrike" cap="none" normalizeH="0" baseline="0" dirty="0">
                <a:ln>
                  <a:noFill/>
                </a:ln>
                <a:solidFill>
                  <a:srgbClr val="00B050"/>
                </a:solidFill>
                <a:effectLst/>
                <a:latin typeface="Times New Roman" pitchFamily="18" charset="0"/>
                <a:ea typeface="Times New Roman" pitchFamily="18" charset="0"/>
                <a:cs typeface="Times New Roman" pitchFamily="18" charset="0"/>
              </a:rPr>
              <a:t>.</a:t>
            </a:r>
            <a:endParaRPr kumimoji="0" lang="el-GR" sz="2800" b="1" i="0" u="none" strike="noStrike" cap="none" normalizeH="0" baseline="0" dirty="0">
              <a:ln>
                <a:noFill/>
              </a:ln>
              <a:solidFill>
                <a:srgbClr val="00B050"/>
              </a:solidFill>
              <a:effectLst/>
              <a:latin typeface="Arial" pitchFamily="34" charset="0"/>
              <a:cs typeface="Arial" pitchFamily="34" charset="0"/>
            </a:endParaRPr>
          </a:p>
        </p:txBody>
      </p:sp>
      <p:sp>
        <p:nvSpPr>
          <p:cNvPr id="3" name="2 - Θέση ημερομηνίας"/>
          <p:cNvSpPr>
            <a:spLocks noGrp="1"/>
          </p:cNvSpPr>
          <p:nvPr>
            <p:ph type="dt" sz="half" idx="10"/>
          </p:nvPr>
        </p:nvSpPr>
        <p:spPr/>
        <p:txBody>
          <a:bodyPr/>
          <a:lstStyle/>
          <a:p>
            <a:fld id="{83409474-13B3-405E-9644-13C8C1905BC8}" type="datetime1">
              <a:rPr lang="el-GR" smtClean="0"/>
              <a:pPr/>
              <a:t>5/4/2020</a:t>
            </a:fld>
            <a:endParaRPr lang="el-GR"/>
          </a:p>
        </p:txBody>
      </p:sp>
      <p:sp>
        <p:nvSpPr>
          <p:cNvPr id="4" name="3 - Θέση υποσέλιδου"/>
          <p:cNvSpPr>
            <a:spLocks noGrp="1"/>
          </p:cNvSpPr>
          <p:nvPr>
            <p:ph type="ftr" sz="quarter" idx="11"/>
          </p:nvPr>
        </p:nvSpPr>
        <p:spPr/>
        <p:txBody>
          <a:bodyPr/>
          <a:lstStyle/>
          <a:p>
            <a:r>
              <a:rPr lang="el-GR"/>
              <a:t>ΝΤΟΤΣΙΚΑ ΑΝΑΣΤΑΣΙΑΔΗ ΙΟΑΝΝΑ ΠΕ1807 Μ.Δ.Ε.</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357158" y="357166"/>
            <a:ext cx="8501122"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Ο </a:t>
            </a:r>
            <a:r>
              <a:rPr kumimoji="0" lang="el-GR" sz="2800" b="1" i="1" u="sng"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φάκελος ή έλυτρο ή πέπλος</a:t>
            </a:r>
            <a:r>
              <a:rPr kumimoji="0" lang="el-GR" sz="2800" b="1" i="1"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l-GR"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a:t>
            </a:r>
            <a:r>
              <a:rPr kumimoji="0" lang="en-US"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envelope</a:t>
            </a:r>
            <a:r>
              <a:rPr kumimoji="0" lang="el-GR"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έχει </a:t>
            </a:r>
            <a:r>
              <a:rPr kumimoji="0" lang="el-GR" sz="2800" b="0" i="0" u="sng"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λιπιδική</a:t>
            </a:r>
            <a:r>
              <a:rPr kumimoji="0" lang="el-GR"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και </a:t>
            </a:r>
            <a:r>
              <a:rPr kumimoji="0" lang="el-GR" sz="2800" b="0" i="0" u="sng"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γλυκοπρωτεϊνική</a:t>
            </a:r>
            <a:r>
              <a:rPr kumimoji="0" lang="el-GR"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στιβάδα, προερχόμενο μερικώς από μεμβράνες του </a:t>
            </a:r>
            <a:r>
              <a:rPr kumimoji="0" lang="el-GR" sz="28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ξενιστού</a:t>
            </a:r>
            <a:r>
              <a:rPr kumimoji="0" lang="el-GR"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κυττάρου. Οι δομικές μονάδες λέγονται </a:t>
            </a:r>
            <a:r>
              <a:rPr kumimoji="0" lang="el-GR" sz="2800" b="0" i="0" u="sng"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πεπλομερίδια</a:t>
            </a:r>
            <a:r>
              <a:rPr kumimoji="0" lang="el-GR"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a:t>
            </a:r>
            <a:endParaRPr kumimoji="0" lang="el-GR" sz="2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Λαμβάνει μέρος στην προσκόλληση του στα κύτταρα και συμβάλλει στη λοιμογόνο δύναμη.</a:t>
            </a:r>
            <a:endParaRPr kumimoji="0" lang="el-GR" sz="2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Προσδίδει </a:t>
            </a:r>
            <a:r>
              <a:rPr kumimoji="0" lang="el-GR" sz="28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αντιγονικότητα</a:t>
            </a:r>
            <a:r>
              <a:rPr kumimoji="0" lang="el-GR"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a:t>
            </a:r>
            <a:endParaRPr kumimoji="0" lang="el-GR" sz="2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800" b="0" i="0" u="none" strike="noStrike" cap="none" normalizeH="0" baseline="0" dirty="0">
              <a:ln>
                <a:noFill/>
              </a:ln>
              <a:solidFill>
                <a:schemeClr val="tx1"/>
              </a:solidFill>
              <a:effectLst/>
              <a:latin typeface="Arial" pitchFamily="34" charset="0"/>
              <a:cs typeface="Arial" pitchFamily="34" charset="0"/>
            </a:endParaRPr>
          </a:p>
        </p:txBody>
      </p:sp>
      <p:pic>
        <p:nvPicPr>
          <p:cNvPr id="22531" name="Picture 3" descr="Εικόνα"/>
          <p:cNvPicPr>
            <a:picLocks noChangeAspect="1" noChangeArrowheads="1"/>
          </p:cNvPicPr>
          <p:nvPr/>
        </p:nvPicPr>
        <p:blipFill>
          <a:blip r:embed="rId2"/>
          <a:srcRect/>
          <a:stretch>
            <a:fillRect/>
          </a:stretch>
        </p:blipFill>
        <p:spPr bwMode="auto">
          <a:xfrm>
            <a:off x="500034" y="3500438"/>
            <a:ext cx="4886325" cy="3143248"/>
          </a:xfrm>
          <a:prstGeom prst="rect">
            <a:avLst/>
          </a:prstGeom>
          <a:noFill/>
        </p:spPr>
      </p:pic>
      <p:sp>
        <p:nvSpPr>
          <p:cNvPr id="5" name="4 - Ορθογώνιο"/>
          <p:cNvSpPr/>
          <p:nvPr/>
        </p:nvSpPr>
        <p:spPr>
          <a:xfrm>
            <a:off x="6072198" y="4429132"/>
            <a:ext cx="1499641" cy="369332"/>
          </a:xfrm>
          <a:prstGeom prst="rect">
            <a:avLst/>
          </a:prstGeom>
        </p:spPr>
        <p:txBody>
          <a:bodyPr wrap="none">
            <a:spAutoFit/>
          </a:bodyPr>
          <a:lstStyle/>
          <a:p>
            <a:r>
              <a:rPr lang="el-GR" dirty="0"/>
              <a:t>Ιός της γρίπης</a:t>
            </a:r>
          </a:p>
        </p:txBody>
      </p:sp>
      <p:sp>
        <p:nvSpPr>
          <p:cNvPr id="6" name="5 - Θέση ημερομηνίας"/>
          <p:cNvSpPr>
            <a:spLocks noGrp="1"/>
          </p:cNvSpPr>
          <p:nvPr>
            <p:ph type="dt" sz="half" idx="10"/>
          </p:nvPr>
        </p:nvSpPr>
        <p:spPr/>
        <p:txBody>
          <a:bodyPr/>
          <a:lstStyle/>
          <a:p>
            <a:fld id="{80F0F1F6-AE09-4BCD-A8F4-469C8970F909}" type="datetime1">
              <a:rPr lang="el-GR" smtClean="0"/>
              <a:pPr/>
              <a:t>5/4/2020</a:t>
            </a:fld>
            <a:endParaRPr lang="el-GR"/>
          </a:p>
        </p:txBody>
      </p:sp>
      <p:sp>
        <p:nvSpPr>
          <p:cNvPr id="7" name="6 - Θέση υποσέλιδου"/>
          <p:cNvSpPr>
            <a:spLocks noGrp="1"/>
          </p:cNvSpPr>
          <p:nvPr>
            <p:ph type="ftr" sz="quarter" idx="11"/>
          </p:nvPr>
        </p:nvSpPr>
        <p:spPr/>
        <p:txBody>
          <a:bodyPr/>
          <a:lstStyle/>
          <a:p>
            <a:r>
              <a:rPr lang="el-GR"/>
              <a:t>ΝΤΟΤΣΙΚΑ ΑΝΑΣΤΑΣΙΑΔΗ ΙΟΑΝΝΑ ΠΕ1807 Μ.Δ.Ε.</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Εικόνα 3.1"/>
          <p:cNvPicPr>
            <a:picLocks noChangeAspect="1" noChangeArrowheads="1"/>
          </p:cNvPicPr>
          <p:nvPr/>
        </p:nvPicPr>
        <p:blipFill>
          <a:blip r:embed="rId2"/>
          <a:srcRect/>
          <a:stretch>
            <a:fillRect/>
          </a:stretch>
        </p:blipFill>
        <p:spPr bwMode="auto">
          <a:xfrm>
            <a:off x="0" y="0"/>
            <a:ext cx="9144000" cy="5643578"/>
          </a:xfrm>
          <a:prstGeom prst="rect">
            <a:avLst/>
          </a:prstGeom>
          <a:noFill/>
        </p:spPr>
      </p:pic>
      <p:sp>
        <p:nvSpPr>
          <p:cNvPr id="3" name="2 - Ορθογώνιο"/>
          <p:cNvSpPr/>
          <p:nvPr/>
        </p:nvSpPr>
        <p:spPr>
          <a:xfrm>
            <a:off x="0" y="5657671"/>
            <a:ext cx="9144000" cy="1200329"/>
          </a:xfrm>
          <a:prstGeom prst="rect">
            <a:avLst/>
          </a:prstGeom>
        </p:spPr>
        <p:txBody>
          <a:bodyPr wrap="square">
            <a:spAutoFit/>
          </a:bodyPr>
          <a:lstStyle/>
          <a:p>
            <a:r>
              <a:rPr lang="el-GR" dirty="0"/>
              <a:t>Εικόνα 3.1 Οι ιοί αποτελούνται από ένα πρωτεϊνικό περίβλημα μέσα στο οποίο βρίσκεται το γενετικό υλικό (DNA ή RNA), και μερικές φορές περιβάλλονται από μεμβρανώδη φάκελο. Οι ιοί διαφέρουν σημαντικά στο μέγεθος και στο σχήμα. Οι πιο κοινοί τύποι ιών παρουσιάζονται στην εικόνα.</a:t>
            </a:r>
          </a:p>
        </p:txBody>
      </p:sp>
      <p:sp>
        <p:nvSpPr>
          <p:cNvPr id="4" name="3 - Θέση ημερομηνίας"/>
          <p:cNvSpPr>
            <a:spLocks noGrp="1"/>
          </p:cNvSpPr>
          <p:nvPr>
            <p:ph type="dt" sz="half" idx="10"/>
          </p:nvPr>
        </p:nvSpPr>
        <p:spPr/>
        <p:txBody>
          <a:bodyPr/>
          <a:lstStyle/>
          <a:p>
            <a:fld id="{DFE24477-4D9C-4C9B-8E28-F8FEBFF512B2}" type="datetime1">
              <a:rPr lang="el-GR" smtClean="0"/>
              <a:pPr/>
              <a:t>5/4/2020</a:t>
            </a:fld>
            <a:endParaRPr lang="el-GR"/>
          </a:p>
        </p:txBody>
      </p:sp>
      <p:sp>
        <p:nvSpPr>
          <p:cNvPr id="5" name="4 - Θέση υποσέλιδου"/>
          <p:cNvSpPr>
            <a:spLocks noGrp="1"/>
          </p:cNvSpPr>
          <p:nvPr>
            <p:ph type="ftr" sz="quarter" idx="11"/>
          </p:nvPr>
        </p:nvSpPr>
        <p:spPr/>
        <p:txBody>
          <a:bodyPr/>
          <a:lstStyle/>
          <a:p>
            <a:r>
              <a:rPr lang="el-GR"/>
              <a:t>ΝΤΟΤΣΙΚΑ ΑΝΑΣΤΑΣΙΑΔΗ ΙΟΑΝΝΑ ΠΕ1807 Μ.Δ.Ε.</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Οι ιοί ταξινομούνται</a:t>
            </a:r>
          </a:p>
        </p:txBody>
      </p:sp>
      <p:sp>
        <p:nvSpPr>
          <p:cNvPr id="3" name="2 - Θέση περιεχομένου"/>
          <p:cNvSpPr>
            <a:spLocks noGrp="1"/>
          </p:cNvSpPr>
          <p:nvPr>
            <p:ph idx="1"/>
          </p:nvPr>
        </p:nvSpPr>
        <p:spPr>
          <a:xfrm>
            <a:off x="457200" y="1500174"/>
            <a:ext cx="8229600" cy="4625989"/>
          </a:xfrm>
        </p:spPr>
        <p:txBody>
          <a:bodyPr/>
          <a:lstStyle/>
          <a:p>
            <a:r>
              <a:rPr lang="el-GR" dirty="0"/>
              <a:t>Οι ιοί, ανάλογα με το είδος του ξενιστή, ταξινομούνται στους ιούς των βακτηρίων που ονομάζονται </a:t>
            </a:r>
            <a:r>
              <a:rPr lang="el-GR" b="1" dirty="0">
                <a:solidFill>
                  <a:srgbClr val="FF0000"/>
                </a:solidFill>
              </a:rPr>
              <a:t>βακτηριοφάγοι</a:t>
            </a:r>
            <a:r>
              <a:rPr lang="el-GR" dirty="0">
                <a:solidFill>
                  <a:srgbClr val="FF0000"/>
                </a:solidFill>
              </a:rPr>
              <a:t> ή </a:t>
            </a:r>
            <a:r>
              <a:rPr lang="el-GR" b="1" dirty="0" err="1">
                <a:solidFill>
                  <a:srgbClr val="FF0000"/>
                </a:solidFill>
              </a:rPr>
              <a:t>φαγοι</a:t>
            </a:r>
            <a:r>
              <a:rPr lang="el-GR" dirty="0"/>
              <a:t>,</a:t>
            </a:r>
          </a:p>
          <a:p>
            <a:r>
              <a:rPr lang="el-GR" dirty="0"/>
              <a:t> στους </a:t>
            </a:r>
            <a:r>
              <a:rPr lang="el-GR" b="1" dirty="0"/>
              <a:t>ιούς των ζώων</a:t>
            </a:r>
            <a:r>
              <a:rPr lang="el-GR" dirty="0"/>
              <a:t> και </a:t>
            </a:r>
          </a:p>
          <a:p>
            <a:r>
              <a:rPr lang="el-GR" dirty="0"/>
              <a:t> στους </a:t>
            </a:r>
            <a:r>
              <a:rPr lang="el-GR" b="1" dirty="0"/>
              <a:t>ιούς των φυτών</a:t>
            </a:r>
            <a:r>
              <a:rPr lang="el-GR" dirty="0"/>
              <a:t>.</a:t>
            </a:r>
          </a:p>
        </p:txBody>
      </p:sp>
      <p:sp>
        <p:nvSpPr>
          <p:cNvPr id="4" name="3 - Θέση ημερομηνίας"/>
          <p:cNvSpPr>
            <a:spLocks noGrp="1"/>
          </p:cNvSpPr>
          <p:nvPr>
            <p:ph type="dt" sz="half" idx="10"/>
          </p:nvPr>
        </p:nvSpPr>
        <p:spPr/>
        <p:txBody>
          <a:bodyPr/>
          <a:lstStyle/>
          <a:p>
            <a:fld id="{3E3F0550-E802-417E-89F7-022C1C014856}" type="datetime1">
              <a:rPr lang="el-GR" smtClean="0"/>
              <a:pPr/>
              <a:t>5/4/2020</a:t>
            </a:fld>
            <a:endParaRPr lang="el-GR"/>
          </a:p>
        </p:txBody>
      </p:sp>
      <p:sp>
        <p:nvSpPr>
          <p:cNvPr id="5" name="4 - Θέση υποσέλιδου"/>
          <p:cNvSpPr>
            <a:spLocks noGrp="1"/>
          </p:cNvSpPr>
          <p:nvPr>
            <p:ph type="ftr" sz="quarter" idx="11"/>
          </p:nvPr>
        </p:nvSpPr>
        <p:spPr/>
        <p:txBody>
          <a:bodyPr/>
          <a:lstStyle/>
          <a:p>
            <a:r>
              <a:rPr lang="el-GR"/>
              <a:t>ΝΤΟΤΣΙΚΑ ΑΝΑΣΤΑΣΙΑΔΗ ΙΟΑΝΝΑ ΠΕ1807 Μ.Δ.Ε.</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82594"/>
          </a:xfrm>
        </p:spPr>
        <p:txBody>
          <a:bodyPr>
            <a:normAutofit fontScale="90000"/>
          </a:bodyPr>
          <a:lstStyle/>
          <a:p>
            <a:r>
              <a:rPr lang="el-GR" sz="3200" b="1" dirty="0"/>
              <a:t>ΧΗΜΙΚΗ ΣΥΣΤΑΣΗ</a:t>
            </a:r>
            <a:br>
              <a:rPr lang="el-GR" sz="3200" b="1" dirty="0"/>
            </a:br>
            <a:endParaRPr lang="el-GR" sz="3200" b="1" dirty="0"/>
          </a:p>
        </p:txBody>
      </p:sp>
      <p:sp>
        <p:nvSpPr>
          <p:cNvPr id="3" name="2 - Θέση περιεχομένου"/>
          <p:cNvSpPr>
            <a:spLocks noGrp="1"/>
          </p:cNvSpPr>
          <p:nvPr>
            <p:ph idx="1"/>
          </p:nvPr>
        </p:nvSpPr>
        <p:spPr>
          <a:xfrm>
            <a:off x="457200" y="928670"/>
            <a:ext cx="8229600" cy="5197493"/>
          </a:xfrm>
        </p:spPr>
        <p:txBody>
          <a:bodyPr>
            <a:normAutofit fontScale="92500" lnSpcReduction="20000"/>
          </a:bodyPr>
          <a:lstStyle/>
          <a:p>
            <a:pPr>
              <a:buNone/>
            </a:pPr>
            <a:r>
              <a:rPr lang="el-GR" dirty="0"/>
              <a:t>1) </a:t>
            </a:r>
            <a:r>
              <a:rPr lang="el-GR" dirty="0" err="1"/>
              <a:t>Νουκλεϊνικά</a:t>
            </a:r>
            <a:r>
              <a:rPr lang="el-GR" dirty="0"/>
              <a:t> οξέα</a:t>
            </a:r>
          </a:p>
          <a:p>
            <a:pPr>
              <a:buNone/>
            </a:pPr>
            <a:r>
              <a:rPr lang="el-GR" dirty="0"/>
              <a:t>2) Πρωτεΐνες ΔΟΜΙΚΕΣ (</a:t>
            </a:r>
            <a:r>
              <a:rPr lang="el-GR" dirty="0" err="1"/>
              <a:t>καψομερίδιου</a:t>
            </a:r>
            <a:r>
              <a:rPr lang="el-GR" dirty="0"/>
              <a:t>) και ΜΗ ΔΟΜΙΚΕΣ (ένζυμα)</a:t>
            </a:r>
          </a:p>
          <a:p>
            <a:pPr>
              <a:buNone/>
            </a:pPr>
            <a:r>
              <a:rPr lang="el-GR" dirty="0">
                <a:solidFill>
                  <a:srgbClr val="FF0000"/>
                </a:solidFill>
              </a:rPr>
              <a:t>Ένζυμα: </a:t>
            </a:r>
            <a:r>
              <a:rPr lang="el-GR" dirty="0"/>
              <a:t>Μερικοί ιοί περιέχουν (κατασκευάζουν με </a:t>
            </a:r>
            <a:r>
              <a:rPr lang="el-GR" dirty="0" err="1"/>
              <a:t>πρωτεϊνοσύνθεση</a:t>
            </a:r>
            <a:r>
              <a:rPr lang="el-GR" dirty="0"/>
              <a:t> στο ξένο κύτταρο) ένζυμα (</a:t>
            </a:r>
            <a:r>
              <a:rPr lang="el-GR" dirty="0" err="1"/>
              <a:t>πολυμεράσες</a:t>
            </a:r>
            <a:r>
              <a:rPr lang="el-GR" dirty="0"/>
              <a:t>, </a:t>
            </a:r>
            <a:r>
              <a:rPr lang="el-GR" dirty="0" err="1"/>
              <a:t>ενδονουκλεάσες</a:t>
            </a:r>
            <a:r>
              <a:rPr lang="el-GR" dirty="0"/>
              <a:t> κ.α.) που χρησιμοποιούνται για τον πολλαπλασιασμό του ιού, όταν δεν μπορούν να χρησιμοποιηθούν τα ένζυμα του κυττάρου. Επίσης σπανιότερα ένζυμα που εκτελούν διάφορες λειτουργίες (</a:t>
            </a:r>
            <a:r>
              <a:rPr lang="el-GR" dirty="0" err="1"/>
              <a:t>νευραμινιδάση</a:t>
            </a:r>
            <a:r>
              <a:rPr lang="el-GR" dirty="0"/>
              <a:t>, </a:t>
            </a:r>
            <a:r>
              <a:rPr lang="el-GR" dirty="0" err="1"/>
              <a:t>αιμοσυγκολλητίνη</a:t>
            </a:r>
            <a:r>
              <a:rPr lang="el-GR" dirty="0"/>
              <a:t> κ.α.) υπάρχουν επάνω στον ιό.</a:t>
            </a:r>
          </a:p>
          <a:p>
            <a:pPr>
              <a:buNone/>
            </a:pPr>
            <a:r>
              <a:rPr lang="el-GR" dirty="0"/>
              <a:t>	3) Λιπίδια και υδατάνθρακες σε έλυτρο</a:t>
            </a:r>
          </a:p>
        </p:txBody>
      </p:sp>
      <p:sp>
        <p:nvSpPr>
          <p:cNvPr id="4" name="3 - Θέση ημερομηνίας"/>
          <p:cNvSpPr>
            <a:spLocks noGrp="1"/>
          </p:cNvSpPr>
          <p:nvPr>
            <p:ph type="dt" sz="half" idx="10"/>
          </p:nvPr>
        </p:nvSpPr>
        <p:spPr/>
        <p:txBody>
          <a:bodyPr/>
          <a:lstStyle/>
          <a:p>
            <a:fld id="{C48902B7-9B8E-4871-B4E7-0E386E50F10F}" type="datetime1">
              <a:rPr lang="el-GR" smtClean="0"/>
              <a:pPr/>
              <a:t>5/4/2020</a:t>
            </a:fld>
            <a:endParaRPr lang="el-GR"/>
          </a:p>
        </p:txBody>
      </p:sp>
      <p:sp>
        <p:nvSpPr>
          <p:cNvPr id="5" name="4 - Θέση υποσέλιδου"/>
          <p:cNvSpPr>
            <a:spLocks noGrp="1"/>
          </p:cNvSpPr>
          <p:nvPr>
            <p:ph type="ftr" sz="quarter" idx="11"/>
          </p:nvPr>
        </p:nvSpPr>
        <p:spPr/>
        <p:txBody>
          <a:bodyPr/>
          <a:lstStyle/>
          <a:p>
            <a:r>
              <a:rPr lang="el-GR"/>
              <a:t>ΝΤΟΤΣΙΚΑ ΑΝΑΣΤΑΣΙΑΔΗ ΙΟΑΝΝΑ ΠΕ1807 Μ.Δ.Ε.</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571480"/>
            <a:ext cx="8229600" cy="1143000"/>
          </a:xfrm>
        </p:spPr>
        <p:txBody>
          <a:bodyPr>
            <a:noAutofit/>
          </a:bodyPr>
          <a:lstStyle/>
          <a:p>
            <a:r>
              <a:rPr lang="el-GR" sz="2800" i="1" dirty="0"/>
              <a:t>4 Ερωτήσεις : Τι ξέρετε για το </a:t>
            </a:r>
            <a:r>
              <a:rPr lang="el-GR" sz="2800" i="1" dirty="0" err="1"/>
              <a:t>νουκλεϊνικό</a:t>
            </a:r>
            <a:r>
              <a:rPr lang="el-GR" sz="2800" i="1" dirty="0"/>
              <a:t> οξύ των ιών, το </a:t>
            </a:r>
            <a:r>
              <a:rPr lang="el-GR" sz="2800" i="1" dirty="0" err="1"/>
              <a:t>καψίδιο</a:t>
            </a:r>
            <a:r>
              <a:rPr lang="el-GR" sz="2800" i="1" dirty="0"/>
              <a:t>, το έλυτρο και ποια είναι η χημική σύσταση των ιών;</a:t>
            </a:r>
            <a:br>
              <a:rPr lang="el-GR" sz="2800" dirty="0"/>
            </a:br>
            <a:endParaRPr lang="el-GR" sz="2800" dirty="0"/>
          </a:p>
        </p:txBody>
      </p:sp>
      <p:sp>
        <p:nvSpPr>
          <p:cNvPr id="3" name="2 - Θέση περιεχομένου"/>
          <p:cNvSpPr>
            <a:spLocks noGrp="1"/>
          </p:cNvSpPr>
          <p:nvPr>
            <p:ph idx="1"/>
          </p:nvPr>
        </p:nvSpPr>
        <p:spPr>
          <a:xfrm>
            <a:off x="428596" y="2071678"/>
            <a:ext cx="8229600" cy="4525963"/>
          </a:xfrm>
        </p:spPr>
        <p:txBody>
          <a:bodyPr/>
          <a:lstStyle/>
          <a:p>
            <a:endParaRPr lang="el-GR" dirty="0"/>
          </a:p>
        </p:txBody>
      </p:sp>
      <p:sp>
        <p:nvSpPr>
          <p:cNvPr id="4" name="3 - Θέση ημερομηνίας"/>
          <p:cNvSpPr>
            <a:spLocks noGrp="1"/>
          </p:cNvSpPr>
          <p:nvPr>
            <p:ph type="dt" sz="half" idx="10"/>
          </p:nvPr>
        </p:nvSpPr>
        <p:spPr/>
        <p:txBody>
          <a:bodyPr/>
          <a:lstStyle/>
          <a:p>
            <a:fld id="{0382E3F7-11C0-4F0E-B68E-B6B37BCE0DCA}" type="datetime1">
              <a:rPr lang="el-GR" smtClean="0"/>
              <a:pPr/>
              <a:t>5/4/2020</a:t>
            </a:fld>
            <a:endParaRPr lang="el-GR"/>
          </a:p>
        </p:txBody>
      </p:sp>
      <p:sp>
        <p:nvSpPr>
          <p:cNvPr id="5" name="4 - Θέση υποσέλιδου"/>
          <p:cNvSpPr>
            <a:spLocks noGrp="1"/>
          </p:cNvSpPr>
          <p:nvPr>
            <p:ph type="ftr" sz="quarter" idx="11"/>
          </p:nvPr>
        </p:nvSpPr>
        <p:spPr/>
        <p:txBody>
          <a:bodyPr/>
          <a:lstStyle/>
          <a:p>
            <a:r>
              <a:rPr lang="el-GR"/>
              <a:t>ΝΤΟΤΣΙΚΑ ΑΝΑΣΤΑΣΙΑΔΗ ΙΟΑΝΝΑ ΠΕ1807 Μ.Δ.Ε.</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25470"/>
          </a:xfrm>
        </p:spPr>
        <p:txBody>
          <a:bodyPr>
            <a:normAutofit/>
          </a:bodyPr>
          <a:lstStyle/>
          <a:p>
            <a:r>
              <a:rPr lang="el-GR" sz="3600" dirty="0">
                <a:solidFill>
                  <a:srgbClr val="002060"/>
                </a:solidFill>
              </a:rPr>
              <a:t>Ελαττωματικός ή ελλειμματικός ιός</a:t>
            </a:r>
          </a:p>
        </p:txBody>
      </p:sp>
      <p:sp>
        <p:nvSpPr>
          <p:cNvPr id="3" name="2 - Θέση περιεχομένου"/>
          <p:cNvSpPr>
            <a:spLocks noGrp="1"/>
          </p:cNvSpPr>
          <p:nvPr>
            <p:ph idx="1"/>
          </p:nvPr>
        </p:nvSpPr>
        <p:spPr>
          <a:xfrm>
            <a:off x="457200" y="1214422"/>
            <a:ext cx="8229600" cy="4911741"/>
          </a:xfrm>
        </p:spPr>
        <p:txBody>
          <a:bodyPr/>
          <a:lstStyle/>
          <a:p>
            <a:r>
              <a:rPr lang="el-GR" dirty="0">
                <a:solidFill>
                  <a:srgbClr val="002060"/>
                </a:solidFill>
              </a:rPr>
              <a:t>Ελαττωματικός ή ελλειμματικός ιός </a:t>
            </a:r>
            <a:r>
              <a:rPr lang="el-GR" dirty="0"/>
              <a:t>λέγεται σωματίδιο που είναι λειτουργικά ή δομικά ελλιπές σε κάποιο στάδιο της αναπαραγωγής.</a:t>
            </a:r>
          </a:p>
          <a:p>
            <a:r>
              <a:rPr lang="el-GR" dirty="0"/>
              <a:t>Μπορεί να επηρεάζουν την αναπαραγωγή φυσιολογικών ιών.</a:t>
            </a:r>
          </a:p>
          <a:p>
            <a:r>
              <a:rPr lang="el-GR" dirty="0"/>
              <a:t> Μπορεί επίσης να είναι δορυφορικοί άλλων ιών και να μπορούν να αναπαραχθούν σε ένα κύτταρο, μόνο όταν αυτό έχει ήδη μολυνθεί με άλλο ιό (π.χ. ηπατίτιδας </a:t>
            </a:r>
            <a:r>
              <a:rPr lang="en-US" dirty="0"/>
              <a:t>D</a:t>
            </a:r>
            <a:r>
              <a:rPr lang="el-GR" dirty="0"/>
              <a:t>).</a:t>
            </a:r>
          </a:p>
          <a:p>
            <a:endParaRPr lang="el-GR" dirty="0"/>
          </a:p>
        </p:txBody>
      </p:sp>
      <p:sp>
        <p:nvSpPr>
          <p:cNvPr id="4" name="3 - Θέση ημερομηνίας"/>
          <p:cNvSpPr>
            <a:spLocks noGrp="1"/>
          </p:cNvSpPr>
          <p:nvPr>
            <p:ph type="dt" sz="half" idx="10"/>
          </p:nvPr>
        </p:nvSpPr>
        <p:spPr/>
        <p:txBody>
          <a:bodyPr/>
          <a:lstStyle/>
          <a:p>
            <a:fld id="{7885189A-51D5-48C6-8DD0-3A97ED0B48E0}" type="datetime1">
              <a:rPr lang="el-GR" smtClean="0"/>
              <a:pPr/>
              <a:t>5/4/2020</a:t>
            </a:fld>
            <a:endParaRPr lang="el-GR"/>
          </a:p>
        </p:txBody>
      </p:sp>
      <p:sp>
        <p:nvSpPr>
          <p:cNvPr id="5" name="4 - Θέση υποσέλιδου"/>
          <p:cNvSpPr>
            <a:spLocks noGrp="1"/>
          </p:cNvSpPr>
          <p:nvPr>
            <p:ph type="ftr" sz="quarter" idx="11"/>
          </p:nvPr>
        </p:nvSpPr>
        <p:spPr/>
        <p:txBody>
          <a:bodyPr/>
          <a:lstStyle/>
          <a:p>
            <a:r>
              <a:rPr lang="el-GR"/>
              <a:t>ΝΤΟΤΣΙΚΑ ΑΝΑΣΤΑΣΙΑΔΗ ΙΟΑΝΝΑ ΠΕ1807 Μ.Δ.Ε.</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b="1" i="1" u="sng" dirty="0">
                <a:solidFill>
                  <a:srgbClr val="0070C0"/>
                </a:solidFill>
              </a:rPr>
              <a:t>Συμπεριφορά έναντι φυσικών και χημικών παραγόντων</a:t>
            </a:r>
            <a:br>
              <a:rPr lang="el-GR" sz="2800" b="1" i="1" dirty="0">
                <a:solidFill>
                  <a:srgbClr val="0070C0"/>
                </a:solidFill>
              </a:rPr>
            </a:br>
            <a:endParaRPr lang="el-GR" sz="2800" b="1" i="1" dirty="0">
              <a:solidFill>
                <a:srgbClr val="0070C0"/>
              </a:solidFill>
            </a:endParaRPr>
          </a:p>
        </p:txBody>
      </p:sp>
      <p:sp>
        <p:nvSpPr>
          <p:cNvPr id="3" name="2 - Θέση περιεχομένου"/>
          <p:cNvSpPr>
            <a:spLocks noGrp="1"/>
          </p:cNvSpPr>
          <p:nvPr>
            <p:ph idx="1"/>
          </p:nvPr>
        </p:nvSpPr>
        <p:spPr>
          <a:xfrm>
            <a:off x="214282" y="1285860"/>
            <a:ext cx="8643998" cy="5143536"/>
          </a:xfrm>
        </p:spPr>
        <p:txBody>
          <a:bodyPr>
            <a:normAutofit lnSpcReduction="10000"/>
          </a:bodyPr>
          <a:lstStyle/>
          <a:p>
            <a:r>
              <a:rPr lang="el-GR" b="1" u="sng" dirty="0"/>
              <a:t>Θερμότητα</a:t>
            </a:r>
            <a:r>
              <a:rPr lang="el-GR" dirty="0"/>
              <a:t>: Αδρανοποιούνται συνήθως σε 56</a:t>
            </a:r>
            <a:r>
              <a:rPr lang="el-GR" baseline="30000" dirty="0"/>
              <a:t>ο</a:t>
            </a:r>
            <a:r>
              <a:rPr lang="en-US" dirty="0"/>
              <a:t>C </a:t>
            </a:r>
            <a:r>
              <a:rPr lang="el-GR" dirty="0"/>
              <a:t>επί 30 </a:t>
            </a:r>
            <a:r>
              <a:rPr lang="en-US" dirty="0"/>
              <a:t>min</a:t>
            </a:r>
            <a:r>
              <a:rPr lang="el-GR" dirty="0"/>
              <a:t> ή σε 100</a:t>
            </a:r>
            <a:r>
              <a:rPr lang="el-GR" baseline="30000" dirty="0"/>
              <a:t> ο</a:t>
            </a:r>
            <a:r>
              <a:rPr lang="en-US" dirty="0"/>
              <a:t>C</a:t>
            </a:r>
            <a:r>
              <a:rPr lang="el-GR" dirty="0"/>
              <a:t> επί λίγα </a:t>
            </a:r>
            <a:r>
              <a:rPr lang="en-US" dirty="0"/>
              <a:t>sec</a:t>
            </a:r>
            <a:r>
              <a:rPr lang="el-GR" dirty="0"/>
              <a:t>.</a:t>
            </a:r>
          </a:p>
          <a:p>
            <a:r>
              <a:rPr lang="el-GR" b="1" u="sng" dirty="0"/>
              <a:t>Ψύχος</a:t>
            </a:r>
            <a:r>
              <a:rPr lang="el-GR" dirty="0"/>
              <a:t>: Σταθεροί &lt; -40</a:t>
            </a:r>
            <a:r>
              <a:rPr lang="el-GR" baseline="30000" dirty="0"/>
              <a:t> ο</a:t>
            </a:r>
            <a:r>
              <a:rPr lang="en-US" dirty="0"/>
              <a:t>C</a:t>
            </a:r>
            <a:r>
              <a:rPr lang="el-GR" dirty="0"/>
              <a:t>. Μερικοί αδρανοποιούνται στην </a:t>
            </a:r>
            <a:r>
              <a:rPr lang="el-GR" dirty="0" err="1"/>
              <a:t>επαναθέρμανση</a:t>
            </a:r>
            <a:r>
              <a:rPr lang="el-GR" dirty="0"/>
              <a:t>.</a:t>
            </a:r>
          </a:p>
          <a:p>
            <a:r>
              <a:rPr lang="el-GR" b="1" u="sng" dirty="0"/>
              <a:t>Αφυδάτωση</a:t>
            </a:r>
            <a:r>
              <a:rPr lang="el-GR" dirty="0"/>
              <a:t>: Άλλοι επιβιώνουν, ενώ άλλοι αδρανοποιούνται.</a:t>
            </a:r>
          </a:p>
          <a:p>
            <a:r>
              <a:rPr lang="el-GR" b="1" u="sng" dirty="0"/>
              <a:t>Υπεριώδης</a:t>
            </a:r>
            <a:r>
              <a:rPr lang="el-GR" u="sng" dirty="0"/>
              <a:t> </a:t>
            </a:r>
            <a:r>
              <a:rPr lang="el-GR" b="1" u="sng" dirty="0"/>
              <a:t>ακτινοβολία</a:t>
            </a:r>
            <a:r>
              <a:rPr lang="el-GR" dirty="0"/>
              <a:t>: Συνήθως αδρανοποιούνται σε 30 </a:t>
            </a:r>
            <a:r>
              <a:rPr lang="en-US" dirty="0"/>
              <a:t>min</a:t>
            </a:r>
            <a:r>
              <a:rPr lang="el-GR" dirty="0"/>
              <a:t>.</a:t>
            </a:r>
          </a:p>
          <a:p>
            <a:r>
              <a:rPr lang="el-GR" b="1" u="sng" dirty="0"/>
              <a:t>Ακτινοβολία Χ</a:t>
            </a:r>
            <a:r>
              <a:rPr lang="el-GR" dirty="0"/>
              <a:t> καταστρέφει ή προκαλεί μεταλλάξεις.</a:t>
            </a:r>
          </a:p>
          <a:p>
            <a:endParaRPr lang="el-GR" dirty="0"/>
          </a:p>
        </p:txBody>
      </p:sp>
      <p:sp>
        <p:nvSpPr>
          <p:cNvPr id="4" name="3 - Θέση ημερομηνίας"/>
          <p:cNvSpPr>
            <a:spLocks noGrp="1"/>
          </p:cNvSpPr>
          <p:nvPr>
            <p:ph type="dt" sz="half" idx="10"/>
          </p:nvPr>
        </p:nvSpPr>
        <p:spPr/>
        <p:txBody>
          <a:bodyPr/>
          <a:lstStyle/>
          <a:p>
            <a:fld id="{AFB03A1D-0E6B-4E83-9588-CE921D70B550}" type="datetime1">
              <a:rPr lang="el-GR" smtClean="0"/>
              <a:pPr/>
              <a:t>5/4/2020</a:t>
            </a:fld>
            <a:endParaRPr lang="el-GR"/>
          </a:p>
        </p:txBody>
      </p:sp>
      <p:sp>
        <p:nvSpPr>
          <p:cNvPr id="5" name="4 - Θέση υποσέλιδου"/>
          <p:cNvSpPr>
            <a:spLocks noGrp="1"/>
          </p:cNvSpPr>
          <p:nvPr>
            <p:ph type="ftr" sz="quarter" idx="11"/>
          </p:nvPr>
        </p:nvSpPr>
        <p:spPr/>
        <p:txBody>
          <a:bodyPr/>
          <a:lstStyle/>
          <a:p>
            <a:r>
              <a:rPr lang="el-GR"/>
              <a:t>ΝΤΟΤΣΙΚΑ ΑΝΑΣΤΑΣΙΑΔΗ ΙΟΑΝΝΑ ΠΕ1807 Μ.Δ.Ε.</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i="1" u="sng" dirty="0">
                <a:solidFill>
                  <a:srgbClr val="0070C0"/>
                </a:solidFill>
              </a:rPr>
              <a:t>Αντισηπτικά, απολυμαντικά</a:t>
            </a:r>
            <a:r>
              <a:rPr lang="el-GR" sz="3200" b="1" i="1" dirty="0">
                <a:solidFill>
                  <a:srgbClr val="0070C0"/>
                </a:solidFill>
              </a:rPr>
              <a:t>: </a:t>
            </a:r>
            <a:br>
              <a:rPr lang="el-GR" sz="3200" b="1" i="1" dirty="0">
                <a:solidFill>
                  <a:srgbClr val="0070C0"/>
                </a:solidFill>
              </a:rPr>
            </a:br>
            <a:endParaRPr lang="el-GR" sz="3200" b="1" i="1" dirty="0">
              <a:solidFill>
                <a:srgbClr val="0070C0"/>
              </a:solidFill>
            </a:endParaRPr>
          </a:p>
        </p:txBody>
      </p:sp>
      <p:sp>
        <p:nvSpPr>
          <p:cNvPr id="3" name="2 - Θέση περιεχομένου"/>
          <p:cNvSpPr>
            <a:spLocks noGrp="1"/>
          </p:cNvSpPr>
          <p:nvPr>
            <p:ph idx="1"/>
          </p:nvPr>
        </p:nvSpPr>
        <p:spPr>
          <a:xfrm>
            <a:off x="457200" y="1142984"/>
            <a:ext cx="8229600" cy="4983179"/>
          </a:xfrm>
        </p:spPr>
        <p:txBody>
          <a:bodyPr/>
          <a:lstStyle/>
          <a:p>
            <a:pPr lvl="0"/>
            <a:r>
              <a:rPr lang="el-GR" b="1" i="1" dirty="0"/>
              <a:t>Οξειδωτικοί παράγοντες: </a:t>
            </a:r>
            <a:r>
              <a:rPr lang="el-GR" dirty="0"/>
              <a:t>Αποτελεσματικά είναι η </a:t>
            </a:r>
            <a:r>
              <a:rPr lang="el-GR" dirty="0" err="1"/>
              <a:t>φορμαλδεϋδη</a:t>
            </a:r>
            <a:r>
              <a:rPr lang="el-GR" dirty="0"/>
              <a:t>, η </a:t>
            </a:r>
            <a:r>
              <a:rPr lang="el-GR" dirty="0" err="1"/>
              <a:t>γλουταραλδεϋδη</a:t>
            </a:r>
            <a:r>
              <a:rPr lang="el-GR" dirty="0"/>
              <a:t>, το χλώριο (χλωρίνη εμπορίου, 10% σε νερό), το ιώδιο, το υπεροξείδιο του υδρογόνου κ.α.</a:t>
            </a:r>
          </a:p>
          <a:p>
            <a:pPr lvl="0"/>
            <a:r>
              <a:rPr lang="el-GR" dirty="0"/>
              <a:t>Στις </a:t>
            </a:r>
            <a:r>
              <a:rPr lang="el-GR" b="1" i="1" dirty="0"/>
              <a:t>φαινόλες </a:t>
            </a:r>
            <a:r>
              <a:rPr lang="el-GR" dirty="0"/>
              <a:t>οι περισσότεροι ιοί είναι ανθεκτικοί</a:t>
            </a:r>
          </a:p>
          <a:p>
            <a:pPr lvl="0"/>
            <a:r>
              <a:rPr lang="el-GR" dirty="0"/>
              <a:t>Στο </a:t>
            </a:r>
            <a:r>
              <a:rPr lang="el-GR" b="1" i="1" dirty="0"/>
              <a:t>χλωροφόρμιο</a:t>
            </a:r>
            <a:r>
              <a:rPr lang="el-GR" dirty="0"/>
              <a:t> και αιθέρα είναι ανθεκτικοί όσοι </a:t>
            </a:r>
            <a:r>
              <a:rPr lang="el-GR" b="1" u="sng" dirty="0"/>
              <a:t>δεν</a:t>
            </a:r>
            <a:r>
              <a:rPr lang="el-GR" dirty="0"/>
              <a:t> φέρουν έλυτρο</a:t>
            </a:r>
          </a:p>
          <a:p>
            <a:endParaRPr lang="el-GR" dirty="0"/>
          </a:p>
        </p:txBody>
      </p:sp>
      <p:sp>
        <p:nvSpPr>
          <p:cNvPr id="4" name="3 - Θέση ημερομηνίας"/>
          <p:cNvSpPr>
            <a:spLocks noGrp="1"/>
          </p:cNvSpPr>
          <p:nvPr>
            <p:ph type="dt" sz="half" idx="10"/>
          </p:nvPr>
        </p:nvSpPr>
        <p:spPr/>
        <p:txBody>
          <a:bodyPr/>
          <a:lstStyle/>
          <a:p>
            <a:fld id="{8CBB0192-1927-4FBB-BCE3-CC24485141B3}" type="datetime1">
              <a:rPr lang="el-GR" smtClean="0"/>
              <a:pPr/>
              <a:t>5/4/2020</a:t>
            </a:fld>
            <a:endParaRPr lang="el-GR"/>
          </a:p>
        </p:txBody>
      </p:sp>
      <p:sp>
        <p:nvSpPr>
          <p:cNvPr id="5" name="4 - Θέση υποσέλιδου"/>
          <p:cNvSpPr>
            <a:spLocks noGrp="1"/>
          </p:cNvSpPr>
          <p:nvPr>
            <p:ph type="ftr" sz="quarter" idx="11"/>
          </p:nvPr>
        </p:nvSpPr>
        <p:spPr/>
        <p:txBody>
          <a:bodyPr/>
          <a:lstStyle/>
          <a:p>
            <a:r>
              <a:rPr lang="el-GR"/>
              <a:t>ΝΤΟΤΣΙΚΑ ΑΝΑΣΤΑΣΙΑΔΗ ΙΟΑΝΝΑ ΠΕ1807 Μ.Δ.Ε.</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i="1" dirty="0"/>
              <a:t>Ερώτηση : Ποια η επίδραση αντισηπτικών και απολυμαντικών στους ιούς;</a:t>
            </a:r>
            <a:br>
              <a:rPr lang="el-GR" dirty="0"/>
            </a:br>
            <a:endParaRPr lang="el-GR" dirty="0"/>
          </a:p>
        </p:txBody>
      </p:sp>
      <p:sp>
        <p:nvSpPr>
          <p:cNvPr id="3" name="2 - Θέση περιεχομένου"/>
          <p:cNvSpPr>
            <a:spLocks noGrp="1"/>
          </p:cNvSpPr>
          <p:nvPr>
            <p:ph idx="1"/>
          </p:nvPr>
        </p:nvSpPr>
        <p:spPr/>
        <p:txBody>
          <a:bodyPr/>
          <a:lstStyle/>
          <a:p>
            <a:endParaRPr lang="el-GR" dirty="0"/>
          </a:p>
        </p:txBody>
      </p:sp>
      <p:sp>
        <p:nvSpPr>
          <p:cNvPr id="4" name="3 - Θέση ημερομηνίας"/>
          <p:cNvSpPr>
            <a:spLocks noGrp="1"/>
          </p:cNvSpPr>
          <p:nvPr>
            <p:ph type="dt" sz="half" idx="10"/>
          </p:nvPr>
        </p:nvSpPr>
        <p:spPr/>
        <p:txBody>
          <a:bodyPr/>
          <a:lstStyle/>
          <a:p>
            <a:fld id="{2148F94C-8DBF-4A43-9117-D641B86FC03F}" type="datetime1">
              <a:rPr lang="el-GR" smtClean="0"/>
              <a:pPr/>
              <a:t>5/4/2020</a:t>
            </a:fld>
            <a:endParaRPr lang="el-GR"/>
          </a:p>
        </p:txBody>
      </p:sp>
      <p:sp>
        <p:nvSpPr>
          <p:cNvPr id="5" name="4 - Θέση υποσέλιδου"/>
          <p:cNvSpPr>
            <a:spLocks noGrp="1"/>
          </p:cNvSpPr>
          <p:nvPr>
            <p:ph type="ftr" sz="quarter" idx="11"/>
          </p:nvPr>
        </p:nvSpPr>
        <p:spPr/>
        <p:txBody>
          <a:bodyPr/>
          <a:lstStyle/>
          <a:p>
            <a:r>
              <a:rPr lang="el-GR"/>
              <a:t>ΝΤΟΤΣΙΚΑ ΑΝΑΣΤΑΣΙΑΔΗ ΙΟΑΝΝΑ ΠΕ1807 Μ.Δ.Ε.</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82594"/>
          </a:xfrm>
        </p:spPr>
        <p:txBody>
          <a:bodyPr>
            <a:noAutofit/>
          </a:bodyPr>
          <a:lstStyle/>
          <a:p>
            <a:r>
              <a:rPr lang="el-GR" sz="2800" dirty="0"/>
              <a:t>Γενική ιολογία</a:t>
            </a:r>
            <a:br>
              <a:rPr lang="el-GR" sz="2800" dirty="0"/>
            </a:br>
            <a:endParaRPr lang="el-GR" sz="2800" dirty="0"/>
          </a:p>
        </p:txBody>
      </p:sp>
      <p:sp>
        <p:nvSpPr>
          <p:cNvPr id="3" name="2 - Θέση περιεχομένου"/>
          <p:cNvSpPr>
            <a:spLocks noGrp="1"/>
          </p:cNvSpPr>
          <p:nvPr>
            <p:ph idx="1"/>
          </p:nvPr>
        </p:nvSpPr>
        <p:spPr>
          <a:xfrm>
            <a:off x="0" y="785794"/>
            <a:ext cx="9144000" cy="5572164"/>
          </a:xfrm>
        </p:spPr>
        <p:txBody>
          <a:bodyPr>
            <a:normAutofit fontScale="92500" lnSpcReduction="20000"/>
          </a:bodyPr>
          <a:lstStyle/>
          <a:p>
            <a:r>
              <a:rPr lang="el-GR" u="sng" dirty="0">
                <a:solidFill>
                  <a:srgbClr val="FF0000"/>
                </a:solidFill>
              </a:rPr>
              <a:t>Φύση των ιών – Εξέλιξη - Γενικά</a:t>
            </a:r>
            <a:endParaRPr lang="el-GR" dirty="0">
              <a:solidFill>
                <a:srgbClr val="FF0000"/>
              </a:solidFill>
            </a:endParaRPr>
          </a:p>
          <a:p>
            <a:r>
              <a:rPr lang="el-GR" dirty="0"/>
              <a:t>Πολλές νόσοι ήταν γνωστές από πολύ παλιά, αλλά όχι το αίτιό τους (π.χ. η παρωτίτιδα από την εποχή του Ιπποκράτη, ευλογιά από προχριστιανικούς χρόνους κλπ.)</a:t>
            </a:r>
          </a:p>
          <a:p>
            <a:r>
              <a:rPr lang="el-GR" dirty="0"/>
              <a:t>Ο </a:t>
            </a:r>
            <a:r>
              <a:rPr lang="el-GR" dirty="0">
                <a:solidFill>
                  <a:schemeClr val="tx2">
                    <a:lumMod val="75000"/>
                  </a:schemeClr>
                </a:solidFill>
              </a:rPr>
              <a:t>Παστέρ (1884) </a:t>
            </a:r>
            <a:r>
              <a:rPr lang="el-GR" dirty="0"/>
              <a:t>υποπτεύθηκε όταν δεν βρήκε μικρόβιο σε υλικό από λύσσα, ότι υπάρχει πολύ μικρός παράγων που διέρχεται από </a:t>
            </a:r>
            <a:r>
              <a:rPr lang="el-GR" dirty="0" err="1"/>
              <a:t>μικροβιο</a:t>
            </a:r>
            <a:r>
              <a:rPr lang="el-GR"/>
              <a:t>-κρατούντες </a:t>
            </a:r>
            <a:r>
              <a:rPr lang="el-GR" dirty="0"/>
              <a:t>ηθμούς, αόρατος με το μικροσκόπιο.</a:t>
            </a:r>
          </a:p>
          <a:p>
            <a:r>
              <a:rPr lang="el-GR" dirty="0"/>
              <a:t>Σήμερα, χάρη στην τεράστια πρόοδο των διαγνωστικών τεχνικών μεθόδων έχουν βρεθεί εκατοντάδες ιοί σαν αίτια πολλών λοιμωδών νόσων που ενοχοποιούνται και για μη λοιμώδεις καταστάσεις, όπως καρκίνο, κίρρωση, νευρολογικά νοσήματα κλπ. </a:t>
            </a:r>
          </a:p>
          <a:p>
            <a:pPr>
              <a:buNone/>
            </a:pPr>
            <a:endParaRPr lang="el-GR" dirty="0"/>
          </a:p>
        </p:txBody>
      </p:sp>
      <p:sp>
        <p:nvSpPr>
          <p:cNvPr id="4" name="3 - Θέση ημερομηνίας"/>
          <p:cNvSpPr>
            <a:spLocks noGrp="1"/>
          </p:cNvSpPr>
          <p:nvPr>
            <p:ph type="dt" sz="half" idx="10"/>
          </p:nvPr>
        </p:nvSpPr>
        <p:spPr/>
        <p:txBody>
          <a:bodyPr/>
          <a:lstStyle/>
          <a:p>
            <a:fld id="{A0B7E84E-BE39-4D32-97A0-E07B3380A856}" type="datetime1">
              <a:rPr lang="el-GR" smtClean="0"/>
              <a:pPr/>
              <a:t>5/4/2020</a:t>
            </a:fld>
            <a:endParaRPr lang="el-GR"/>
          </a:p>
        </p:txBody>
      </p:sp>
      <p:sp>
        <p:nvSpPr>
          <p:cNvPr id="5" name="4 - Θέση υποσέλιδου"/>
          <p:cNvSpPr>
            <a:spLocks noGrp="1"/>
          </p:cNvSpPr>
          <p:nvPr>
            <p:ph type="ftr" sz="quarter" idx="11"/>
          </p:nvPr>
        </p:nvSpPr>
        <p:spPr/>
        <p:txBody>
          <a:bodyPr/>
          <a:lstStyle/>
          <a:p>
            <a:r>
              <a:rPr lang="el-GR"/>
              <a:t>ΝΤΟΤΣΙΚΑ ΑΝΑΣΤΑΣΙΑΔΗ ΙΟΑΝΝΑ ΠΕ1807 Μ.Δ.Ε.</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i="1" u="sng" dirty="0">
                <a:solidFill>
                  <a:srgbClr val="0070C0"/>
                </a:solidFill>
              </a:rPr>
              <a:t>Διατήρηση - συντήρηση</a:t>
            </a:r>
            <a:br>
              <a:rPr lang="el-GR" sz="3200" i="1" dirty="0">
                <a:solidFill>
                  <a:srgbClr val="0070C0"/>
                </a:solidFill>
              </a:rPr>
            </a:br>
            <a:endParaRPr lang="el-GR" sz="3200" i="1" dirty="0">
              <a:solidFill>
                <a:srgbClr val="0070C0"/>
              </a:solidFill>
            </a:endParaRPr>
          </a:p>
        </p:txBody>
      </p:sp>
      <p:sp>
        <p:nvSpPr>
          <p:cNvPr id="3" name="2 - Θέση περιεχομένου"/>
          <p:cNvSpPr>
            <a:spLocks noGrp="1"/>
          </p:cNvSpPr>
          <p:nvPr>
            <p:ph idx="1"/>
          </p:nvPr>
        </p:nvSpPr>
        <p:spPr>
          <a:xfrm>
            <a:off x="457200" y="1142984"/>
            <a:ext cx="8229600" cy="4983179"/>
          </a:xfrm>
        </p:spPr>
        <p:txBody>
          <a:bodyPr>
            <a:normAutofit/>
          </a:bodyPr>
          <a:lstStyle/>
          <a:p>
            <a:r>
              <a:rPr lang="el-GR" dirty="0"/>
              <a:t>Χαμηλή θερμοκρασία</a:t>
            </a:r>
          </a:p>
          <a:p>
            <a:r>
              <a:rPr lang="el-GR" dirty="0" err="1"/>
              <a:t>Λυοφιλιοποίηση</a:t>
            </a:r>
            <a:endParaRPr lang="el-GR" dirty="0"/>
          </a:p>
          <a:p>
            <a:r>
              <a:rPr lang="el-GR" dirty="0"/>
              <a:t>Γλυκερίνη</a:t>
            </a:r>
          </a:p>
          <a:p>
            <a:r>
              <a:rPr lang="el-GR" dirty="0"/>
              <a:t>Ορός αίματος</a:t>
            </a:r>
          </a:p>
          <a:p>
            <a:r>
              <a:rPr lang="el-GR" dirty="0"/>
              <a:t>Ομογενοποιημένο αποβουτυρωμένο γάλα (</a:t>
            </a:r>
            <a:r>
              <a:rPr lang="en-US" dirty="0"/>
              <a:t>skim milk</a:t>
            </a:r>
            <a:r>
              <a:rPr lang="el-GR" dirty="0"/>
              <a:t>)</a:t>
            </a:r>
          </a:p>
          <a:p>
            <a:r>
              <a:rPr lang="en-US" dirty="0"/>
              <a:t>DMSO</a:t>
            </a:r>
            <a:r>
              <a:rPr lang="el-GR" dirty="0"/>
              <a:t> (</a:t>
            </a:r>
            <a:r>
              <a:rPr lang="el-GR" dirty="0" err="1"/>
              <a:t>διμεθυλοσουλφοξείδιο</a:t>
            </a:r>
            <a:r>
              <a:rPr lang="el-GR" dirty="0"/>
              <a:t>) κ.α.</a:t>
            </a:r>
          </a:p>
          <a:p>
            <a:endParaRPr lang="el-GR" dirty="0"/>
          </a:p>
        </p:txBody>
      </p:sp>
      <p:sp>
        <p:nvSpPr>
          <p:cNvPr id="4" name="3 - Θέση ημερομηνίας"/>
          <p:cNvSpPr>
            <a:spLocks noGrp="1"/>
          </p:cNvSpPr>
          <p:nvPr>
            <p:ph type="dt" sz="half" idx="10"/>
          </p:nvPr>
        </p:nvSpPr>
        <p:spPr/>
        <p:txBody>
          <a:bodyPr/>
          <a:lstStyle/>
          <a:p>
            <a:fld id="{305576ED-A8FB-4F6D-A4FF-570044795B13}" type="datetime1">
              <a:rPr lang="el-GR" smtClean="0"/>
              <a:pPr/>
              <a:t>5/4/2020</a:t>
            </a:fld>
            <a:endParaRPr lang="el-GR"/>
          </a:p>
        </p:txBody>
      </p:sp>
      <p:sp>
        <p:nvSpPr>
          <p:cNvPr id="5" name="4 - Θέση υποσέλιδου"/>
          <p:cNvSpPr>
            <a:spLocks noGrp="1"/>
          </p:cNvSpPr>
          <p:nvPr>
            <p:ph type="ftr" sz="quarter" idx="11"/>
          </p:nvPr>
        </p:nvSpPr>
        <p:spPr/>
        <p:txBody>
          <a:bodyPr/>
          <a:lstStyle/>
          <a:p>
            <a:r>
              <a:rPr lang="el-GR"/>
              <a:t>ΝΤΟΤΣΙΚΑ ΑΝΑΣΤΑΣΙΑΔΗ ΙΟΑΝΝΑ ΠΕ1807 Μ.Δ.Ε.</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642918"/>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el-GR" b="1" i="1" dirty="0"/>
              <a:t>λυοφιλοποίηση (ψυχρή αφυδάτωση)</a:t>
            </a:r>
            <a:endParaRPr lang="el-GR" i="1" dirty="0"/>
          </a:p>
        </p:txBody>
      </p:sp>
      <p:sp>
        <p:nvSpPr>
          <p:cNvPr id="3" name="2 - Θέση περιεχομένου"/>
          <p:cNvSpPr>
            <a:spLocks noGrp="1"/>
          </p:cNvSpPr>
          <p:nvPr>
            <p:ph idx="1"/>
          </p:nvPr>
        </p:nvSpPr>
        <p:spPr>
          <a:xfrm>
            <a:off x="0" y="714356"/>
            <a:ext cx="9144000" cy="6143644"/>
          </a:xfrm>
        </p:spPr>
        <p:style>
          <a:lnRef idx="1">
            <a:schemeClr val="accent5"/>
          </a:lnRef>
          <a:fillRef idx="2">
            <a:schemeClr val="accent5"/>
          </a:fillRef>
          <a:effectRef idx="1">
            <a:schemeClr val="accent5"/>
          </a:effectRef>
          <a:fontRef idx="minor">
            <a:schemeClr val="dk1"/>
          </a:fontRef>
        </p:style>
        <p:txBody>
          <a:bodyPr>
            <a:normAutofit fontScale="62500" lnSpcReduction="20000"/>
          </a:bodyPr>
          <a:lstStyle/>
          <a:p>
            <a:r>
              <a:rPr lang="el-GR" sz="3800" dirty="0"/>
              <a:t>διαδικασία αφυδάτωσης ενός κατεψυγμένου υλικού σε συνθήκες κενού με τη διαδικασία της εξάχνωσης(</a:t>
            </a:r>
            <a:r>
              <a:rPr lang="el-GR" sz="3800" dirty="0" err="1"/>
              <a:t>sublimation</a:t>
            </a:r>
            <a:r>
              <a:rPr lang="el-GR" sz="3800" dirty="0"/>
              <a:t>), δηλαδή της μετατροπής ενός υλικού απευθείας σε αέρια κατάσταση χωρίς τη μεσολάβηση της υγρής φάσης.  </a:t>
            </a:r>
            <a:br>
              <a:rPr lang="el-GR" sz="3800" dirty="0"/>
            </a:br>
            <a:r>
              <a:rPr lang="el-GR" sz="3800" dirty="0"/>
              <a:t> Με αυτό τον τρόπο απομακρύνεται νερό από τα τρόφιμα και άλλα προϊόντα έτσι ώστε να παραμένουν σταθερά και να μπορούν να αποθηκεύονται για μεγάλα χρονικά διαστήματα.  Η διαδικασία που ακολουθείται περιλαμβάνει:</a:t>
            </a:r>
            <a:br>
              <a:rPr lang="el-GR" sz="3800" dirty="0"/>
            </a:br>
            <a:r>
              <a:rPr lang="el-GR" sz="3800" dirty="0"/>
              <a:t>1. την κατάψυξη των προϊόντων (έτσι ώστε να μην υπάρχει υγρή μορφή)</a:t>
            </a:r>
            <a:br>
              <a:rPr lang="el-GR" sz="3800" dirty="0"/>
            </a:br>
            <a:r>
              <a:rPr lang="el-GR" sz="3800" dirty="0"/>
              <a:t>2. εξάχνωση του νερού υπό κενό</a:t>
            </a:r>
            <a:br>
              <a:rPr lang="el-GR" sz="3800" dirty="0"/>
            </a:br>
            <a:r>
              <a:rPr lang="el-GR" sz="3800" dirty="0"/>
              <a:t>3. απομάκρυνση των υδρατμών με ξήρανση</a:t>
            </a:r>
            <a:br>
              <a:rPr lang="el-GR" sz="3800" dirty="0"/>
            </a:br>
            <a:br>
              <a:rPr lang="el-GR" sz="3800" dirty="0"/>
            </a:br>
            <a:r>
              <a:rPr lang="el-GR" sz="3800" dirty="0"/>
              <a:t>Η λυοφιλοποίηση εξυπηρετεί επιπλέον εκτός από τη αποθήκευση των προϊόντων και εκτός ψυγείου, στη μείωση του όγκου τους και </a:t>
            </a:r>
            <a:r>
              <a:rPr lang="el-GR" sz="3800" dirty="0" err="1"/>
              <a:t>α΄ρα</a:t>
            </a:r>
            <a:r>
              <a:rPr lang="el-GR" sz="3800" dirty="0"/>
              <a:t> την εύκολη μεταφορά και συσκευασία τους. Επίσης επειδή πολλά προϊόντα διατηρούν τους πόρους τους από τη στερεά φάση μπορούν εύκολα να </a:t>
            </a:r>
            <a:r>
              <a:rPr lang="el-GR" sz="3800" dirty="0" err="1"/>
              <a:t>ξαναενυδατωθούν</a:t>
            </a:r>
            <a:r>
              <a:rPr lang="el-GR" sz="3800" dirty="0"/>
              <a:t> και να αποκτήσουν την πρώτη τους μορφή. </a:t>
            </a:r>
            <a:br>
              <a:rPr lang="el-GR" sz="3800" dirty="0"/>
            </a:br>
            <a:br>
              <a:rPr lang="el-GR" dirty="0"/>
            </a:br>
            <a:endParaRPr lang="el-GR" dirty="0"/>
          </a:p>
          <a:p>
            <a:endParaRPr lang="el-GR" dirty="0"/>
          </a:p>
        </p:txBody>
      </p:sp>
      <p:sp>
        <p:nvSpPr>
          <p:cNvPr id="4" name="3 - Θέση ημερομηνίας"/>
          <p:cNvSpPr>
            <a:spLocks noGrp="1"/>
          </p:cNvSpPr>
          <p:nvPr>
            <p:ph type="dt" sz="half" idx="10"/>
          </p:nvPr>
        </p:nvSpPr>
        <p:spPr/>
        <p:txBody>
          <a:bodyPr/>
          <a:lstStyle/>
          <a:p>
            <a:fld id="{8392BD6E-8CED-403B-91C0-6B366AEB2D83}" type="datetime1">
              <a:rPr lang="el-GR" smtClean="0"/>
              <a:pPr/>
              <a:t>5/4/2020</a:t>
            </a:fld>
            <a:endParaRPr lang="el-GR"/>
          </a:p>
        </p:txBody>
      </p:sp>
      <p:sp>
        <p:nvSpPr>
          <p:cNvPr id="5" name="4 - Θέση υποσέλιδου"/>
          <p:cNvSpPr>
            <a:spLocks noGrp="1"/>
          </p:cNvSpPr>
          <p:nvPr>
            <p:ph type="ftr" sz="quarter" idx="11"/>
          </p:nvPr>
        </p:nvSpPr>
        <p:spPr/>
        <p:txBody>
          <a:bodyPr/>
          <a:lstStyle/>
          <a:p>
            <a:r>
              <a:rPr lang="el-GR"/>
              <a:t>ΝΤΟΤΣΙΚΑ ΑΝΑΣΤΑΣΙΑΔΗ ΙΟΑΝΝΑ ΠΕ1807 Μ.Δ.Ε.</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i="1" u="sng" dirty="0">
                <a:solidFill>
                  <a:srgbClr val="FF0000"/>
                </a:solidFill>
              </a:rPr>
              <a:t>Πολλαπλασιασμός</a:t>
            </a:r>
            <a:br>
              <a:rPr lang="el-GR" i="1" dirty="0">
                <a:solidFill>
                  <a:srgbClr val="FF0000"/>
                </a:solidFill>
              </a:rPr>
            </a:br>
            <a:endParaRPr lang="el-GR" i="1" dirty="0">
              <a:solidFill>
                <a:srgbClr val="FF0000"/>
              </a:solidFill>
            </a:endParaRPr>
          </a:p>
        </p:txBody>
      </p:sp>
      <p:sp>
        <p:nvSpPr>
          <p:cNvPr id="3" name="2 - Θέση περιεχομένου"/>
          <p:cNvSpPr>
            <a:spLocks noGrp="1"/>
          </p:cNvSpPr>
          <p:nvPr>
            <p:ph idx="1"/>
          </p:nvPr>
        </p:nvSpPr>
        <p:spPr>
          <a:xfrm>
            <a:off x="285720" y="1285860"/>
            <a:ext cx="8501122" cy="4840303"/>
          </a:xfrm>
        </p:spPr>
        <p:txBody>
          <a:bodyPr/>
          <a:lstStyle/>
          <a:p>
            <a:r>
              <a:rPr lang="el-GR" u="sng" dirty="0"/>
              <a:t>Μόλυνση</a:t>
            </a:r>
            <a:r>
              <a:rPr lang="el-GR" dirty="0"/>
              <a:t> κυττάρων γίνεται με προσρόφηση ιών στην επιφάνεια σε υποδοχείς, διείσδυση, απελευθέρωση του </a:t>
            </a:r>
            <a:r>
              <a:rPr lang="el-GR" dirty="0" err="1"/>
              <a:t>νουκλεϊνικού</a:t>
            </a:r>
            <a:r>
              <a:rPr lang="el-GR" dirty="0"/>
              <a:t> οξέος, πολλαπλασιασμός </a:t>
            </a:r>
            <a:r>
              <a:rPr lang="el-GR" dirty="0" err="1"/>
              <a:t>νουκλεϊνικού</a:t>
            </a:r>
            <a:r>
              <a:rPr lang="el-GR" dirty="0"/>
              <a:t> οξέος και </a:t>
            </a:r>
            <a:r>
              <a:rPr lang="el-GR" dirty="0" err="1"/>
              <a:t>καψιδίου</a:t>
            </a:r>
            <a:r>
              <a:rPr lang="el-GR" dirty="0"/>
              <a:t>, έξοδος (συνήθως με καταστροφή του κυττάρου) και μόλυνση νέων κυττάρων </a:t>
            </a:r>
            <a:r>
              <a:rPr lang="el-GR" dirty="0" err="1"/>
              <a:t>κ.ο.κ</a:t>
            </a:r>
            <a:r>
              <a:rPr lang="el-GR" dirty="0"/>
              <a:t>.</a:t>
            </a:r>
          </a:p>
          <a:p>
            <a:endParaRPr lang="el-GR" dirty="0"/>
          </a:p>
        </p:txBody>
      </p:sp>
      <p:sp>
        <p:nvSpPr>
          <p:cNvPr id="4" name="3 - Θέση ημερομηνίας"/>
          <p:cNvSpPr>
            <a:spLocks noGrp="1"/>
          </p:cNvSpPr>
          <p:nvPr>
            <p:ph type="dt" sz="half" idx="10"/>
          </p:nvPr>
        </p:nvSpPr>
        <p:spPr/>
        <p:txBody>
          <a:bodyPr/>
          <a:lstStyle/>
          <a:p>
            <a:fld id="{AF8A3351-8BAF-4E89-95DB-1A0ED173ECBF}" type="datetime1">
              <a:rPr lang="el-GR" smtClean="0"/>
              <a:pPr/>
              <a:t>5/4/2020</a:t>
            </a:fld>
            <a:endParaRPr lang="el-GR"/>
          </a:p>
        </p:txBody>
      </p:sp>
      <p:sp>
        <p:nvSpPr>
          <p:cNvPr id="5" name="4 - Θέση υποσέλιδου"/>
          <p:cNvSpPr>
            <a:spLocks noGrp="1"/>
          </p:cNvSpPr>
          <p:nvPr>
            <p:ph type="ftr" sz="quarter" idx="11"/>
          </p:nvPr>
        </p:nvSpPr>
        <p:spPr/>
        <p:txBody>
          <a:bodyPr/>
          <a:lstStyle/>
          <a:p>
            <a:r>
              <a:rPr lang="el-GR"/>
              <a:t>ΝΤΟΤΣΙΚΑ ΑΝΑΣΤΑΣΙΑΔΗ ΙΟΑΝΝΑ ΠΕ1807 Μ.Δ.Ε.</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14282" y="785794"/>
            <a:ext cx="8715436" cy="5262979"/>
          </a:xfrm>
          <a:prstGeom prst="rect">
            <a:avLst/>
          </a:prstGeom>
        </p:spPr>
        <p:txBody>
          <a:bodyPr wrap="square">
            <a:spAutoFit/>
          </a:bodyPr>
          <a:lstStyle/>
          <a:p>
            <a:r>
              <a:rPr lang="el-GR" sz="2800" dirty="0"/>
              <a:t>Είτε είναι είτε δεν είναι τεχνικώς «ζωντανοί», οι ιοί επιδεικνύουν αναμφίβολα μια ιδιότητα των </a:t>
            </a:r>
            <a:r>
              <a:rPr lang="el-GR" sz="2800" dirty="0" err="1"/>
              <a:t>εμβίων</a:t>
            </a:r>
            <a:r>
              <a:rPr lang="el-GR" sz="2800" dirty="0"/>
              <a:t> —την ικανότητα να δημιουργούν αντίγραφά τους— αλλά μόνο με τη βοήθεια του κυττάρου-ξενιστή. </a:t>
            </a:r>
          </a:p>
          <a:p>
            <a:r>
              <a:rPr lang="el-GR" sz="2800" dirty="0"/>
              <a:t>Στην εικόνα παρουσιάζεται ένας τρόπος </a:t>
            </a:r>
            <a:r>
              <a:rPr lang="el-GR" sz="2800" dirty="0" err="1"/>
              <a:t>ιικής</a:t>
            </a:r>
            <a:r>
              <a:rPr lang="el-GR" sz="2800" dirty="0"/>
              <a:t> αναπαραγωγής ιού που φέρει ως γενετικό υλικό δίκλωνο DNA. </a:t>
            </a:r>
          </a:p>
          <a:p>
            <a:r>
              <a:rPr lang="el-GR" sz="2800" dirty="0"/>
              <a:t>Η διαδικασία πολλαπλασιασμού των </a:t>
            </a:r>
            <a:r>
              <a:rPr lang="el-GR" sz="2800" dirty="0" err="1"/>
              <a:t>φάγων</a:t>
            </a:r>
            <a:r>
              <a:rPr lang="el-GR" sz="2800" dirty="0"/>
              <a:t> (ιών που προσβάλλουν βακτήρια), των ιών με RNA ως γενετικό υλικό και των </a:t>
            </a:r>
            <a:r>
              <a:rPr lang="el-GR" sz="2800" dirty="0" err="1"/>
              <a:t>ρετροϊών</a:t>
            </a:r>
            <a:r>
              <a:rPr lang="el-GR" sz="2800" dirty="0"/>
              <a:t> διαφέρουν ως προς κάποιες λεπτομέρειες, αποτελούν δε παραλλαγές του παρόντος θέματος.</a:t>
            </a:r>
          </a:p>
        </p:txBody>
      </p:sp>
      <p:sp>
        <p:nvSpPr>
          <p:cNvPr id="3" name="2 - Ορθογώνιο"/>
          <p:cNvSpPr/>
          <p:nvPr/>
        </p:nvSpPr>
        <p:spPr>
          <a:xfrm>
            <a:off x="2000232" y="142852"/>
            <a:ext cx="4993739" cy="523220"/>
          </a:xfrm>
          <a:prstGeom prst="rect">
            <a:avLst/>
          </a:prstGeom>
        </p:spPr>
        <p:txBody>
          <a:bodyPr wrap="none">
            <a:spAutoFit/>
          </a:bodyPr>
          <a:lstStyle/>
          <a:p>
            <a:r>
              <a:rPr lang="el-GR" sz="2800" b="1" dirty="0"/>
              <a:t>Πώς πολλαπλασιάζεται ένας ιός</a:t>
            </a:r>
            <a:endParaRPr lang="el-GR" sz="2800" dirty="0"/>
          </a:p>
        </p:txBody>
      </p:sp>
      <p:sp>
        <p:nvSpPr>
          <p:cNvPr id="5" name="4 - Θέση ημερομηνίας"/>
          <p:cNvSpPr>
            <a:spLocks noGrp="1"/>
          </p:cNvSpPr>
          <p:nvPr>
            <p:ph type="dt" sz="half" idx="10"/>
          </p:nvPr>
        </p:nvSpPr>
        <p:spPr/>
        <p:txBody>
          <a:bodyPr/>
          <a:lstStyle/>
          <a:p>
            <a:fld id="{00CA1907-41C4-4FA3-A730-5557810A8459}" type="datetime1">
              <a:rPr lang="el-GR" smtClean="0"/>
              <a:pPr/>
              <a:t>5/4/2020</a:t>
            </a:fld>
            <a:endParaRPr lang="el-GR"/>
          </a:p>
        </p:txBody>
      </p:sp>
      <p:sp>
        <p:nvSpPr>
          <p:cNvPr id="6" name="5 - Θέση υποσέλιδου"/>
          <p:cNvSpPr>
            <a:spLocks noGrp="1"/>
          </p:cNvSpPr>
          <p:nvPr>
            <p:ph type="ftr" sz="quarter" idx="11"/>
          </p:nvPr>
        </p:nvSpPr>
        <p:spPr/>
        <p:txBody>
          <a:bodyPr/>
          <a:lstStyle/>
          <a:p>
            <a:r>
              <a:rPr lang="el-GR"/>
              <a:t>ΝΤΟΤΣΙΚΑ ΑΝΑΣΤΑΣΙΑΔΗ ΙΟΑΝΝΑ ΠΕ1807 Μ.Δ.Ε.</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http://exeldim.site40.net/mikroorganismoi/eikones/ioi/leitoyrg_iou_a.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2 - Θέση ημερομηνίας"/>
          <p:cNvSpPr>
            <a:spLocks noGrp="1"/>
          </p:cNvSpPr>
          <p:nvPr>
            <p:ph type="dt" sz="half" idx="10"/>
          </p:nvPr>
        </p:nvSpPr>
        <p:spPr/>
        <p:txBody>
          <a:bodyPr/>
          <a:lstStyle/>
          <a:p>
            <a:fld id="{67ADAC2F-A485-4FF9-84FE-2AF813A0EA5C}" type="datetime1">
              <a:rPr lang="el-GR" smtClean="0"/>
              <a:pPr/>
              <a:t>5/4/2020</a:t>
            </a:fld>
            <a:endParaRPr lang="el-GR"/>
          </a:p>
        </p:txBody>
      </p:sp>
      <p:sp>
        <p:nvSpPr>
          <p:cNvPr id="4" name="3 - Θέση υποσέλιδου"/>
          <p:cNvSpPr>
            <a:spLocks noGrp="1"/>
          </p:cNvSpPr>
          <p:nvPr>
            <p:ph type="ftr" sz="quarter" idx="11"/>
          </p:nvPr>
        </p:nvSpPr>
        <p:spPr/>
        <p:txBody>
          <a:bodyPr/>
          <a:lstStyle/>
          <a:p>
            <a:r>
              <a:rPr lang="el-GR"/>
              <a:t>ΝΤΟΤΣΙΚΑ ΑΝΑΣΤΑΣΙΑΔΗ ΙΟΑΝΝΑ ΠΕ1807 Μ.Δ.Ε.</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http://exeldim.site40.net/mikroorganismoi/eikones/ioi/HIV_a.JPG"/>
          <p:cNvPicPr>
            <a:picLocks noChangeAspect="1" noChangeArrowheads="1"/>
          </p:cNvPicPr>
          <p:nvPr/>
        </p:nvPicPr>
        <p:blipFill>
          <a:blip r:embed="rId2"/>
          <a:srcRect/>
          <a:stretch>
            <a:fillRect/>
          </a:stretch>
        </p:blipFill>
        <p:spPr bwMode="auto">
          <a:xfrm>
            <a:off x="1691680" y="692696"/>
            <a:ext cx="5616624" cy="4896544"/>
          </a:xfrm>
          <a:prstGeom prst="rect">
            <a:avLst/>
          </a:prstGeom>
          <a:noFill/>
        </p:spPr>
      </p:pic>
      <p:sp>
        <p:nvSpPr>
          <p:cNvPr id="3" name="2 - Θέση ημερομηνίας"/>
          <p:cNvSpPr>
            <a:spLocks noGrp="1"/>
          </p:cNvSpPr>
          <p:nvPr>
            <p:ph type="dt" sz="half" idx="10"/>
          </p:nvPr>
        </p:nvSpPr>
        <p:spPr/>
        <p:txBody>
          <a:bodyPr/>
          <a:lstStyle/>
          <a:p>
            <a:fld id="{2D5A8B79-1158-4118-BD04-F9E265508DE8}" type="datetime1">
              <a:rPr lang="el-GR" smtClean="0"/>
              <a:pPr/>
              <a:t>5/4/2020</a:t>
            </a:fld>
            <a:endParaRPr lang="el-GR"/>
          </a:p>
        </p:txBody>
      </p:sp>
      <p:sp>
        <p:nvSpPr>
          <p:cNvPr id="4" name="3 - Θέση υποσέλιδου"/>
          <p:cNvSpPr>
            <a:spLocks noGrp="1"/>
          </p:cNvSpPr>
          <p:nvPr>
            <p:ph type="ftr" sz="quarter" idx="11"/>
          </p:nvPr>
        </p:nvSpPr>
        <p:spPr/>
        <p:txBody>
          <a:bodyPr/>
          <a:lstStyle/>
          <a:p>
            <a:r>
              <a:rPr lang="el-GR"/>
              <a:t>ΝΤΟΤΣΙΚΑ ΑΝΑΣΤΑΣΙΑΔΗ ΙΟΑΝΝΑ ΠΕ1807 Μ.Δ.Ε.</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u="sng" dirty="0"/>
              <a:t>Ορισμοί</a:t>
            </a:r>
            <a:br>
              <a:rPr lang="el-GR" dirty="0"/>
            </a:br>
            <a:endParaRPr lang="el-GR" dirty="0"/>
          </a:p>
        </p:txBody>
      </p:sp>
      <p:sp>
        <p:nvSpPr>
          <p:cNvPr id="3" name="2 - Θέση περιεχομένου"/>
          <p:cNvSpPr>
            <a:spLocks noGrp="1"/>
          </p:cNvSpPr>
          <p:nvPr>
            <p:ph idx="1"/>
          </p:nvPr>
        </p:nvSpPr>
        <p:spPr>
          <a:xfrm>
            <a:off x="214282" y="1142984"/>
            <a:ext cx="8643998" cy="4983179"/>
          </a:xfrm>
        </p:spPr>
        <p:txBody>
          <a:bodyPr/>
          <a:lstStyle/>
          <a:p>
            <a:r>
              <a:rPr lang="el-GR" dirty="0"/>
              <a:t>Είναι οι </a:t>
            </a:r>
            <a:r>
              <a:rPr lang="el-GR" u="sng" dirty="0"/>
              <a:t>μικρότεροι λοιμογόνοι μικροοργανισμοί </a:t>
            </a:r>
            <a:r>
              <a:rPr lang="el-GR" dirty="0"/>
              <a:t>(10-300 </a:t>
            </a:r>
            <a:r>
              <a:rPr lang="en-US" dirty="0"/>
              <a:t>nm</a:t>
            </a:r>
            <a:r>
              <a:rPr lang="el-GR" dirty="0"/>
              <a:t>).</a:t>
            </a:r>
          </a:p>
          <a:p>
            <a:r>
              <a:rPr lang="el-GR" dirty="0"/>
              <a:t>Βρίσκονται </a:t>
            </a:r>
            <a:r>
              <a:rPr lang="el-GR" u="sng" dirty="0"/>
              <a:t>υποχρεωτικά ενδοκυττάρια </a:t>
            </a:r>
            <a:r>
              <a:rPr lang="el-GR" dirty="0"/>
              <a:t>γιατί </a:t>
            </a:r>
            <a:r>
              <a:rPr lang="el-GR" u="sng" dirty="0"/>
              <a:t>δεν</a:t>
            </a:r>
            <a:r>
              <a:rPr lang="el-GR" dirty="0"/>
              <a:t> περιέχουν </a:t>
            </a:r>
            <a:r>
              <a:rPr lang="el-GR" dirty="0" err="1"/>
              <a:t>ριβοσώματα</a:t>
            </a:r>
            <a:r>
              <a:rPr lang="el-GR" dirty="0"/>
              <a:t> ή άλλο μηχανισμό </a:t>
            </a:r>
            <a:r>
              <a:rPr lang="el-GR" dirty="0" err="1"/>
              <a:t>πρωτεϊνοσύνθεσης</a:t>
            </a:r>
            <a:r>
              <a:rPr lang="el-GR" dirty="0"/>
              <a:t> και</a:t>
            </a:r>
          </a:p>
          <a:p>
            <a:r>
              <a:rPr lang="el-GR" dirty="0"/>
              <a:t> </a:t>
            </a:r>
            <a:r>
              <a:rPr lang="el-GR" u="sng" dirty="0"/>
              <a:t>δεν</a:t>
            </a:r>
            <a:r>
              <a:rPr lang="el-GR" dirty="0"/>
              <a:t> έχουν δικό τους </a:t>
            </a:r>
            <a:r>
              <a:rPr lang="el-GR" u="sng" dirty="0"/>
              <a:t>μεταβολισμό </a:t>
            </a:r>
            <a:r>
              <a:rPr lang="el-GR" dirty="0"/>
              <a:t>έξω από ζωντανά κύτταρα. </a:t>
            </a:r>
          </a:p>
          <a:p>
            <a:r>
              <a:rPr lang="el-GR" u="sng" dirty="0"/>
              <a:t>Χρησιμοποιούν</a:t>
            </a:r>
            <a:r>
              <a:rPr lang="el-GR" dirty="0"/>
              <a:t> τις </a:t>
            </a:r>
            <a:r>
              <a:rPr lang="el-GR" u="sng" dirty="0"/>
              <a:t>μεταβολικές οδούς των ξενιστών κυττάρων για να αναπαραγωγή</a:t>
            </a:r>
            <a:r>
              <a:rPr lang="el-GR" dirty="0"/>
              <a:t>.</a:t>
            </a:r>
          </a:p>
          <a:p>
            <a:endParaRPr lang="el-GR" dirty="0"/>
          </a:p>
        </p:txBody>
      </p:sp>
      <p:sp>
        <p:nvSpPr>
          <p:cNvPr id="4" name="3 - Θέση ημερομηνίας"/>
          <p:cNvSpPr>
            <a:spLocks noGrp="1"/>
          </p:cNvSpPr>
          <p:nvPr>
            <p:ph type="dt" sz="half" idx="10"/>
          </p:nvPr>
        </p:nvSpPr>
        <p:spPr/>
        <p:txBody>
          <a:bodyPr/>
          <a:lstStyle/>
          <a:p>
            <a:fld id="{DF7BAF80-3E7B-4ABB-8491-38111C486182}" type="datetime1">
              <a:rPr lang="el-GR" smtClean="0"/>
              <a:pPr/>
              <a:t>5/4/2020</a:t>
            </a:fld>
            <a:endParaRPr lang="el-GR"/>
          </a:p>
        </p:txBody>
      </p:sp>
      <p:sp>
        <p:nvSpPr>
          <p:cNvPr id="5" name="4 - Θέση υποσέλιδου"/>
          <p:cNvSpPr>
            <a:spLocks noGrp="1"/>
          </p:cNvSpPr>
          <p:nvPr>
            <p:ph type="ftr" sz="quarter" idx="11"/>
          </p:nvPr>
        </p:nvSpPr>
        <p:spPr/>
        <p:txBody>
          <a:bodyPr/>
          <a:lstStyle/>
          <a:p>
            <a:r>
              <a:rPr lang="el-GR"/>
              <a:t>ΝΤΟΤΣΙΚΑ ΑΝΑΣΤΑΣΙΑΔΗ ΙΟΑΝΝΑ ΠΕ1807 Μ.Δ.Ε.</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42852"/>
            <a:ext cx="8229600" cy="1274786"/>
          </a:xfrm>
        </p:spPr>
        <p:style>
          <a:lnRef idx="1">
            <a:schemeClr val="accent1"/>
          </a:lnRef>
          <a:fillRef idx="2">
            <a:schemeClr val="accent1"/>
          </a:fillRef>
          <a:effectRef idx="1">
            <a:schemeClr val="accent1"/>
          </a:effectRef>
          <a:fontRef idx="minor">
            <a:schemeClr val="dk1"/>
          </a:fontRef>
        </p:style>
        <p:txBody>
          <a:bodyPr>
            <a:noAutofit/>
          </a:bodyPr>
          <a:lstStyle/>
          <a:p>
            <a:br>
              <a:rPr lang="el-GR" sz="3600" i="1" dirty="0"/>
            </a:br>
            <a:r>
              <a:rPr lang="el-GR" sz="3600" i="1" dirty="0"/>
              <a:t>Ερώτηση : Δώστε ένα περιγραφικό ορισμό των ιών.</a:t>
            </a:r>
            <a:br>
              <a:rPr lang="el-GR" sz="3600" dirty="0"/>
            </a:br>
            <a:endParaRPr lang="el-GR" sz="3600" dirty="0"/>
          </a:p>
        </p:txBody>
      </p:sp>
      <p:sp>
        <p:nvSpPr>
          <p:cNvPr id="3" name="2 - Θέση περιεχομένου"/>
          <p:cNvSpPr>
            <a:spLocks noGrp="1"/>
          </p:cNvSpPr>
          <p:nvPr>
            <p:ph idx="1"/>
          </p:nvPr>
        </p:nvSpPr>
        <p:spPr>
          <a:xfrm>
            <a:off x="285720" y="1600200"/>
            <a:ext cx="8643998" cy="4525963"/>
          </a:xfrm>
        </p:spPr>
        <p:txBody>
          <a:bodyPr>
            <a:normAutofit/>
          </a:bodyPr>
          <a:lstStyle/>
          <a:p>
            <a:r>
              <a:rPr lang="el-GR" dirty="0"/>
              <a:t>Η εξάρτηση του κύκλου αναπαραγωγής των ιών από τα προσβαλλόμενα κύτταρα, αποτελεί ακραία και ύψιστη </a:t>
            </a:r>
            <a:r>
              <a:rPr lang="el-GR" u="sng" dirty="0"/>
              <a:t>μορφή παρασιτισμού.</a:t>
            </a:r>
          </a:p>
          <a:p>
            <a:r>
              <a:rPr lang="el-GR" dirty="0"/>
              <a:t>Οι ιοί προτείνεται να αναφέρονται σαν λοιμογόνοι παράγοντες και </a:t>
            </a:r>
            <a:r>
              <a:rPr lang="el-GR" u="sng" dirty="0"/>
              <a:t>όχι</a:t>
            </a:r>
            <a:r>
              <a:rPr lang="el-GR" dirty="0"/>
              <a:t> μικροοργανισμοί  για τους παραπάνω λόγους, και πολλοί τους θεωρούν ως μία ενδιάμεση μορφή ύπαρξης που βρίσκεται μεταξύ </a:t>
            </a:r>
            <a:r>
              <a:rPr lang="el-GR" dirty="0" err="1"/>
              <a:t>εμβίου</a:t>
            </a:r>
            <a:r>
              <a:rPr lang="el-GR" dirty="0"/>
              <a:t> και αβίου ύλης.</a:t>
            </a:r>
          </a:p>
          <a:p>
            <a:endParaRPr lang="el-GR" dirty="0"/>
          </a:p>
          <a:p>
            <a:endParaRPr lang="el-GR" dirty="0"/>
          </a:p>
        </p:txBody>
      </p:sp>
      <p:sp>
        <p:nvSpPr>
          <p:cNvPr id="4" name="3 - Θέση ημερομηνίας"/>
          <p:cNvSpPr>
            <a:spLocks noGrp="1"/>
          </p:cNvSpPr>
          <p:nvPr>
            <p:ph type="dt" sz="half" idx="10"/>
          </p:nvPr>
        </p:nvSpPr>
        <p:spPr/>
        <p:txBody>
          <a:bodyPr/>
          <a:lstStyle/>
          <a:p>
            <a:fld id="{ED6931F7-DB5D-421E-972D-C851DE035051}" type="datetime1">
              <a:rPr lang="el-GR" smtClean="0"/>
              <a:pPr/>
              <a:t>5/4/2020</a:t>
            </a:fld>
            <a:endParaRPr lang="el-GR"/>
          </a:p>
        </p:txBody>
      </p:sp>
      <p:sp>
        <p:nvSpPr>
          <p:cNvPr id="5" name="4 - Θέση υποσέλιδου"/>
          <p:cNvSpPr>
            <a:spLocks noGrp="1"/>
          </p:cNvSpPr>
          <p:nvPr>
            <p:ph type="ftr" sz="quarter" idx="11"/>
          </p:nvPr>
        </p:nvSpPr>
        <p:spPr/>
        <p:txBody>
          <a:bodyPr/>
          <a:lstStyle/>
          <a:p>
            <a:r>
              <a:rPr lang="el-GR"/>
              <a:t>ΝΤΟΤΣΙΚΑ ΑΝΑΣΤΑΣΙΑΔΗ ΙΟΑΝΝΑ ΠΕ1807 Μ.Δ.Ε.</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a:t>Είναι</a:t>
            </a:r>
            <a:r>
              <a:rPr lang="en-US" dirty="0"/>
              <a:t> </a:t>
            </a:r>
            <a:r>
              <a:rPr lang="en-US" dirty="0" err="1"/>
              <a:t>κύτταρα</a:t>
            </a:r>
            <a:r>
              <a:rPr lang="en-US" dirty="0"/>
              <a:t> ;</a:t>
            </a:r>
            <a:endParaRPr lang="el-GR" dirty="0"/>
          </a:p>
        </p:txBody>
      </p:sp>
      <p:sp>
        <p:nvSpPr>
          <p:cNvPr id="3" name="2 - Θέση περιεχομένου"/>
          <p:cNvSpPr>
            <a:spLocks noGrp="1"/>
          </p:cNvSpPr>
          <p:nvPr>
            <p:ph idx="1"/>
          </p:nvPr>
        </p:nvSpPr>
        <p:spPr/>
        <p:txBody>
          <a:bodyPr/>
          <a:lstStyle/>
          <a:p>
            <a:r>
              <a:rPr lang="el-GR" dirty="0"/>
              <a:t>Σε αντίθεση με το κύτταρο, που είναι η θεμελιώδης μονάδα της ζωής, ο ιός δεν είναι τίποτε περισσότερο από </a:t>
            </a:r>
            <a:r>
              <a:rPr lang="el-GR" dirty="0" err="1"/>
              <a:t>νουκλεϊκό</a:t>
            </a:r>
            <a:r>
              <a:rPr lang="el-GR" dirty="0"/>
              <a:t> οξύ και πρωτεΐνες. </a:t>
            </a:r>
          </a:p>
          <a:p>
            <a:r>
              <a:rPr lang="el-GR" dirty="0"/>
              <a:t>Μόνο όταν βρεθεί μέσα σε ένα κύτταρο-ξενιστή, ο ιός «ξυπνά» και εκφράζει τη χαρακτηριστικότερη ιδιότητα των ζωντανών οργανισμών, δηλαδή την αναπαραγωγή.</a:t>
            </a:r>
          </a:p>
        </p:txBody>
      </p:sp>
      <p:sp>
        <p:nvSpPr>
          <p:cNvPr id="4" name="3 - Θέση ημερομηνίας"/>
          <p:cNvSpPr>
            <a:spLocks noGrp="1"/>
          </p:cNvSpPr>
          <p:nvPr>
            <p:ph type="dt" sz="half" idx="10"/>
          </p:nvPr>
        </p:nvSpPr>
        <p:spPr/>
        <p:txBody>
          <a:bodyPr/>
          <a:lstStyle/>
          <a:p>
            <a:fld id="{403F956F-9614-4044-BE40-301B615B6049}" type="datetime1">
              <a:rPr lang="el-GR" smtClean="0"/>
              <a:pPr/>
              <a:t>5/4/2020</a:t>
            </a:fld>
            <a:endParaRPr lang="el-GR"/>
          </a:p>
        </p:txBody>
      </p:sp>
      <p:sp>
        <p:nvSpPr>
          <p:cNvPr id="5" name="4 - Θέση υποσέλιδου"/>
          <p:cNvSpPr>
            <a:spLocks noGrp="1"/>
          </p:cNvSpPr>
          <p:nvPr>
            <p:ph type="ftr" sz="quarter" idx="11"/>
          </p:nvPr>
        </p:nvSpPr>
        <p:spPr/>
        <p:txBody>
          <a:bodyPr/>
          <a:lstStyle/>
          <a:p>
            <a:r>
              <a:rPr lang="el-GR"/>
              <a:t>ΝΤΟΤΣΙΚΑ ΑΝΑΣΤΑΣΙΑΔΗ ΙΟΑΝΝΑ ΠΕ1807 Μ.Δ.Ε.</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dirty="0">
                <a:solidFill>
                  <a:schemeClr val="tx2">
                    <a:lumMod val="60000"/>
                    <a:lumOff val="40000"/>
                  </a:schemeClr>
                </a:solidFill>
              </a:rPr>
              <a:t>ΚΥΡΙΕΣ ΙΔΙΟΤΗΤΕΣ ΙΙΚΩΝ ΣΩΜΑΤΙΔΙΩΝ </a:t>
            </a:r>
            <a:br>
              <a:rPr lang="el-GR" dirty="0">
                <a:solidFill>
                  <a:schemeClr val="tx2">
                    <a:lumMod val="60000"/>
                    <a:lumOff val="40000"/>
                  </a:schemeClr>
                </a:solidFill>
              </a:rPr>
            </a:br>
            <a:endParaRPr lang="el-GR" dirty="0">
              <a:solidFill>
                <a:schemeClr val="tx2">
                  <a:lumMod val="60000"/>
                  <a:lumOff val="40000"/>
                </a:schemeClr>
              </a:solidFill>
            </a:endParaRPr>
          </a:p>
        </p:txBody>
      </p:sp>
      <p:sp>
        <p:nvSpPr>
          <p:cNvPr id="3" name="2 - Θέση περιεχομένου"/>
          <p:cNvSpPr>
            <a:spLocks noGrp="1"/>
          </p:cNvSpPr>
          <p:nvPr>
            <p:ph idx="1"/>
          </p:nvPr>
        </p:nvSpPr>
        <p:spPr>
          <a:xfrm>
            <a:off x="457200" y="1285860"/>
            <a:ext cx="8329642" cy="4840303"/>
          </a:xfrm>
        </p:spPr>
        <p:txBody>
          <a:bodyPr/>
          <a:lstStyle/>
          <a:p>
            <a:pPr lvl="0"/>
            <a:r>
              <a:rPr lang="el-GR" i="1" dirty="0"/>
              <a:t>Μικρό μέγεθος, όχι ορατά με κοινό, αλλά με ηλεκτρονικό μικροσκόπιο.</a:t>
            </a:r>
          </a:p>
          <a:p>
            <a:pPr lvl="0"/>
            <a:r>
              <a:rPr lang="el-GR" i="1" dirty="0"/>
              <a:t>περιέχουν </a:t>
            </a:r>
            <a:r>
              <a:rPr lang="en-US" i="1" dirty="0"/>
              <a:t>DNA </a:t>
            </a:r>
            <a:r>
              <a:rPr lang="el-GR" i="1" dirty="0"/>
              <a:t>ή </a:t>
            </a:r>
            <a:r>
              <a:rPr lang="en-US" i="1" dirty="0"/>
              <a:t>RNA</a:t>
            </a:r>
            <a:r>
              <a:rPr lang="el-GR" i="1" dirty="0"/>
              <a:t> και περιβάλλονται από πρωτεϊνικό περίβλημα (</a:t>
            </a:r>
            <a:r>
              <a:rPr lang="el-GR" i="1" dirty="0" err="1"/>
              <a:t>καψίδιο</a:t>
            </a:r>
            <a:r>
              <a:rPr lang="el-GR" i="1" dirty="0"/>
              <a:t>) και συχνά έλυτρο.</a:t>
            </a:r>
          </a:p>
          <a:p>
            <a:pPr lvl="0"/>
            <a:r>
              <a:rPr lang="el-GR" i="1" dirty="0"/>
              <a:t>Εμφανίζουν μεταβολική αδράνεια εκτός, και έντονη δραστηριότητα εντός των </a:t>
            </a:r>
            <a:r>
              <a:rPr lang="el-GR" i="1" dirty="0" err="1"/>
              <a:t>προσβαλλομένων</a:t>
            </a:r>
            <a:r>
              <a:rPr lang="el-GR" i="1" dirty="0"/>
              <a:t> κυττάρων</a:t>
            </a:r>
          </a:p>
          <a:p>
            <a:endParaRPr lang="el-GR" dirty="0"/>
          </a:p>
        </p:txBody>
      </p:sp>
      <p:sp>
        <p:nvSpPr>
          <p:cNvPr id="4" name="3 - Θέση ημερομηνίας"/>
          <p:cNvSpPr>
            <a:spLocks noGrp="1"/>
          </p:cNvSpPr>
          <p:nvPr>
            <p:ph type="dt" sz="half" idx="10"/>
          </p:nvPr>
        </p:nvSpPr>
        <p:spPr/>
        <p:txBody>
          <a:bodyPr/>
          <a:lstStyle/>
          <a:p>
            <a:fld id="{AB8E2DCB-11ED-497F-938C-D74E8C0FC9B3}" type="datetime1">
              <a:rPr lang="el-GR" smtClean="0"/>
              <a:pPr/>
              <a:t>5/4/2020</a:t>
            </a:fld>
            <a:endParaRPr lang="el-GR"/>
          </a:p>
        </p:txBody>
      </p:sp>
      <p:sp>
        <p:nvSpPr>
          <p:cNvPr id="5" name="4 - Θέση υποσέλιδου"/>
          <p:cNvSpPr>
            <a:spLocks noGrp="1"/>
          </p:cNvSpPr>
          <p:nvPr>
            <p:ph type="ftr" sz="quarter" idx="11"/>
          </p:nvPr>
        </p:nvSpPr>
        <p:spPr/>
        <p:txBody>
          <a:bodyPr/>
          <a:lstStyle/>
          <a:p>
            <a:r>
              <a:rPr lang="el-GR"/>
              <a:t>ΝΤΟΤΣΙΚΑ ΑΝΑΣΤΑΣΙΑΔΗ ΙΟΑΝΝΑ ΠΕ1807 Μ.Δ.Ε.</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11156"/>
          </a:xfrm>
        </p:spPr>
        <p:txBody>
          <a:bodyPr>
            <a:normAutofit fontScale="90000"/>
          </a:bodyPr>
          <a:lstStyle/>
          <a:p>
            <a:r>
              <a:rPr lang="el-GR" sz="2800" dirty="0"/>
              <a:t>Οι ιοί έχουν τις εξής ιδιότητες:</a:t>
            </a:r>
          </a:p>
        </p:txBody>
      </p:sp>
      <p:sp>
        <p:nvSpPr>
          <p:cNvPr id="3" name="2 - Θέση περιεχομένου"/>
          <p:cNvSpPr>
            <a:spLocks noGrp="1"/>
          </p:cNvSpPr>
          <p:nvPr>
            <p:ph idx="1"/>
          </p:nvPr>
        </p:nvSpPr>
        <p:spPr>
          <a:xfrm>
            <a:off x="0" y="1142984"/>
            <a:ext cx="9144000" cy="5572164"/>
          </a:xfrm>
        </p:spPr>
        <p:txBody>
          <a:bodyPr>
            <a:normAutofit fontScale="85000" lnSpcReduction="20000"/>
          </a:bodyPr>
          <a:lstStyle/>
          <a:p>
            <a:r>
              <a:rPr lang="el-GR" dirty="0"/>
              <a:t>Είναι ενδοκυτταρικά παράσιτα και χρειάζονται υποχρεωτικά ένα κύτταρο-ξενιστή, για να πραγματοποιήσουν όλες τις βιολογικές λειτουργίες τους που είναι απαραίτητες για την αναπαραγωγή τους. Είναι μικρότεροι και από τα πιο μικρά βακτήρια και είναι ορατοί μόνο με τη βοήθεια ηλεκτρονικού μικροσκοπίου. </a:t>
            </a:r>
          </a:p>
          <a:p>
            <a:r>
              <a:rPr lang="el-GR" dirty="0"/>
              <a:t>Έχουν ένα μόνο τύπο </a:t>
            </a:r>
            <a:r>
              <a:rPr lang="el-GR" dirty="0" err="1"/>
              <a:t>νουκλεϊκών</a:t>
            </a:r>
            <a:r>
              <a:rPr lang="el-GR" dirty="0"/>
              <a:t> οξέων, είτε DNA είτε RNA, αλλά ποτέ και τα δύο. Το </a:t>
            </a:r>
            <a:r>
              <a:rPr lang="el-GR" dirty="0" err="1"/>
              <a:t>νουκλεϊκό</a:t>
            </a:r>
            <a:r>
              <a:rPr lang="el-GR" dirty="0"/>
              <a:t> οξύ του ιού «υποχρεώνει» το κύτταρο-ξενιστή να το αναπαράγει με ακρίβεια, όπως ακριβώς κάνει και με το δικό του </a:t>
            </a:r>
            <a:r>
              <a:rPr lang="el-GR" dirty="0" err="1"/>
              <a:t>γονιδίωμα</a:t>
            </a:r>
            <a:r>
              <a:rPr lang="el-GR" dirty="0"/>
              <a:t>. </a:t>
            </a:r>
          </a:p>
          <a:p>
            <a:r>
              <a:rPr lang="el-GR" dirty="0"/>
              <a:t>Δεν ανιχνεύονται αμέσως μετά την είσοδο τους στο κύτταρο-ξενιστή, επειδή μεσολαβεί κάποιο χρονικό διάστημα κατά το οποίο αντιγράφεται το γενετικό τους υλικό και παράγονται οι </a:t>
            </a:r>
            <a:r>
              <a:rPr lang="el-GR" dirty="0" err="1"/>
              <a:t>πρωτείνες</a:t>
            </a:r>
            <a:r>
              <a:rPr lang="el-GR" dirty="0"/>
              <a:t> τους. Η φάση αυτή τελειώνει όταν συγκροτηθούν οι νέοι ιοί. </a:t>
            </a:r>
          </a:p>
          <a:p>
            <a:endParaRPr lang="el-GR" dirty="0"/>
          </a:p>
        </p:txBody>
      </p:sp>
      <p:sp>
        <p:nvSpPr>
          <p:cNvPr id="4" name="3 - Θέση ημερομηνίας"/>
          <p:cNvSpPr>
            <a:spLocks noGrp="1"/>
          </p:cNvSpPr>
          <p:nvPr>
            <p:ph type="dt" sz="half" idx="10"/>
          </p:nvPr>
        </p:nvSpPr>
        <p:spPr/>
        <p:txBody>
          <a:bodyPr/>
          <a:lstStyle/>
          <a:p>
            <a:fld id="{2E86BFBE-4514-450B-9C24-9923E668EF35}" type="datetime1">
              <a:rPr lang="el-GR" smtClean="0"/>
              <a:pPr/>
              <a:t>5/4/2020</a:t>
            </a:fld>
            <a:endParaRPr lang="el-GR"/>
          </a:p>
        </p:txBody>
      </p:sp>
      <p:sp>
        <p:nvSpPr>
          <p:cNvPr id="5" name="4 - Θέση υποσέλιδου"/>
          <p:cNvSpPr>
            <a:spLocks noGrp="1"/>
          </p:cNvSpPr>
          <p:nvPr>
            <p:ph type="ftr" sz="quarter" idx="11"/>
          </p:nvPr>
        </p:nvSpPr>
        <p:spPr/>
        <p:txBody>
          <a:bodyPr/>
          <a:lstStyle/>
          <a:p>
            <a:r>
              <a:rPr lang="el-GR"/>
              <a:t>ΝΤΟΤΣΙΚΑ ΑΝΑΣΤΑΣΙΑΔΗ ΙΟΑΝΝΑ ΠΕ1807 Μ.Δ.Ε.</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u="sng" dirty="0"/>
              <a:t>Μορφολογία – Χημική σύσταση</a:t>
            </a:r>
            <a:br>
              <a:rPr lang="el-GR" sz="3200" dirty="0"/>
            </a:br>
            <a:endParaRPr lang="el-GR" sz="3200" dirty="0"/>
          </a:p>
        </p:txBody>
      </p:sp>
      <p:sp>
        <p:nvSpPr>
          <p:cNvPr id="3" name="2 - Θέση περιεχομένου"/>
          <p:cNvSpPr>
            <a:spLocks noGrp="1"/>
          </p:cNvSpPr>
          <p:nvPr>
            <p:ph idx="1"/>
          </p:nvPr>
        </p:nvSpPr>
        <p:spPr>
          <a:xfrm>
            <a:off x="457200" y="1142984"/>
            <a:ext cx="8229600" cy="4983179"/>
          </a:xfrm>
        </p:spPr>
        <p:txBody>
          <a:bodyPr/>
          <a:lstStyle/>
          <a:p>
            <a:r>
              <a:rPr lang="el-GR" b="1" u="sng" dirty="0">
                <a:solidFill>
                  <a:srgbClr val="FF0000"/>
                </a:solidFill>
              </a:rPr>
              <a:t>Δομή:</a:t>
            </a:r>
            <a:r>
              <a:rPr lang="el-GR" dirty="0"/>
              <a:t> </a:t>
            </a:r>
          </a:p>
          <a:p>
            <a:pPr>
              <a:buNone/>
            </a:pPr>
            <a:r>
              <a:rPr lang="el-GR" dirty="0"/>
              <a:t>Αποτελούνται από </a:t>
            </a:r>
            <a:r>
              <a:rPr lang="el-GR" dirty="0" err="1"/>
              <a:t>νουκλεϊνικό</a:t>
            </a:r>
            <a:r>
              <a:rPr lang="el-GR" dirty="0"/>
              <a:t> οξύ (</a:t>
            </a:r>
            <a:r>
              <a:rPr lang="en-US" dirty="0"/>
              <a:t>DNA</a:t>
            </a:r>
            <a:r>
              <a:rPr lang="el-GR" dirty="0"/>
              <a:t> ή </a:t>
            </a:r>
            <a:r>
              <a:rPr lang="en-US" dirty="0"/>
              <a:t>RNA</a:t>
            </a:r>
            <a:r>
              <a:rPr lang="el-GR" dirty="0"/>
              <a:t>) και πρωτεϊνικό περίβλημα (</a:t>
            </a:r>
            <a:r>
              <a:rPr lang="el-GR" dirty="0" err="1"/>
              <a:t>καψίδιο</a:t>
            </a:r>
            <a:r>
              <a:rPr lang="el-GR" dirty="0"/>
              <a:t>). Μαζί λέγονται </a:t>
            </a:r>
            <a:r>
              <a:rPr lang="el-GR" i="1" u="sng" dirty="0" err="1">
                <a:solidFill>
                  <a:srgbClr val="0070C0"/>
                </a:solidFill>
              </a:rPr>
              <a:t>νουκλεοκαψίδιο</a:t>
            </a:r>
            <a:r>
              <a:rPr lang="el-GR" dirty="0"/>
              <a:t>.</a:t>
            </a:r>
          </a:p>
          <a:p>
            <a:pPr>
              <a:buNone/>
            </a:pPr>
            <a:r>
              <a:rPr lang="el-GR" dirty="0"/>
              <a:t> Μπορεί να περιβάλλονται από </a:t>
            </a:r>
            <a:r>
              <a:rPr lang="el-GR" dirty="0" err="1"/>
              <a:t>γλυκοπρωτεϊνη</a:t>
            </a:r>
            <a:r>
              <a:rPr lang="el-GR" dirty="0"/>
              <a:t> (έλυτρο ή φάκελος). </a:t>
            </a:r>
            <a:r>
              <a:rPr lang="en-US" dirty="0" err="1"/>
              <a:t>Το</a:t>
            </a:r>
            <a:r>
              <a:rPr lang="en-US" dirty="0"/>
              <a:t> </a:t>
            </a:r>
            <a:r>
              <a:rPr lang="en-US" dirty="0" err="1"/>
              <a:t>πλήρες</a:t>
            </a:r>
            <a:r>
              <a:rPr lang="en-US" dirty="0"/>
              <a:t> </a:t>
            </a:r>
            <a:r>
              <a:rPr lang="en-US" dirty="0" err="1"/>
              <a:t>σωματίδιο</a:t>
            </a:r>
            <a:r>
              <a:rPr lang="en-US" dirty="0"/>
              <a:t> </a:t>
            </a:r>
            <a:r>
              <a:rPr lang="en-US" dirty="0" err="1"/>
              <a:t>λέγεται</a:t>
            </a:r>
            <a:r>
              <a:rPr lang="en-US" dirty="0"/>
              <a:t> </a:t>
            </a:r>
            <a:r>
              <a:rPr lang="el-GR" i="1" u="sng" dirty="0" err="1">
                <a:solidFill>
                  <a:srgbClr val="0070C0"/>
                </a:solidFill>
              </a:rPr>
              <a:t>βίριο</a:t>
            </a:r>
            <a:r>
              <a:rPr lang="el-GR" i="1" dirty="0">
                <a:solidFill>
                  <a:srgbClr val="0070C0"/>
                </a:solidFill>
              </a:rPr>
              <a:t>.</a:t>
            </a:r>
          </a:p>
          <a:p>
            <a:endParaRPr lang="el-GR" dirty="0"/>
          </a:p>
        </p:txBody>
      </p:sp>
      <p:sp>
        <p:nvSpPr>
          <p:cNvPr id="4" name="3 - Θέση ημερομηνίας"/>
          <p:cNvSpPr>
            <a:spLocks noGrp="1"/>
          </p:cNvSpPr>
          <p:nvPr>
            <p:ph type="dt" sz="half" idx="10"/>
          </p:nvPr>
        </p:nvSpPr>
        <p:spPr/>
        <p:txBody>
          <a:bodyPr/>
          <a:lstStyle/>
          <a:p>
            <a:fld id="{94FDFB3D-D858-4560-849C-2F6E8B951363}" type="datetime1">
              <a:rPr lang="el-GR" smtClean="0"/>
              <a:pPr/>
              <a:t>5/4/2020</a:t>
            </a:fld>
            <a:endParaRPr lang="el-GR"/>
          </a:p>
        </p:txBody>
      </p:sp>
      <p:sp>
        <p:nvSpPr>
          <p:cNvPr id="5" name="4 - Θέση υποσέλιδου"/>
          <p:cNvSpPr>
            <a:spLocks noGrp="1"/>
          </p:cNvSpPr>
          <p:nvPr>
            <p:ph type="ftr" sz="quarter" idx="11"/>
          </p:nvPr>
        </p:nvSpPr>
        <p:spPr/>
        <p:txBody>
          <a:bodyPr/>
          <a:lstStyle/>
          <a:p>
            <a:r>
              <a:rPr lang="el-GR"/>
              <a:t>ΝΤΟΤΣΙΚΑ ΑΝΑΣΤΑΣΙΑΔΗ ΙΟΑΝΝΑ ΠΕ1807 Μ.Δ.Ε.</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85720" y="-2282"/>
            <a:ext cx="835824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228600" algn="l"/>
              </a:tabLst>
            </a:pPr>
            <a:r>
              <a:rPr kumimoji="0" lang="el-GR"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Το </a:t>
            </a:r>
            <a:r>
              <a:rPr kumimoji="0" lang="el-GR" sz="2800" b="1" i="1" u="sng" strike="noStrike" cap="none" normalizeH="0" baseline="0" dirty="0" err="1">
                <a:ln>
                  <a:noFill/>
                </a:ln>
                <a:solidFill>
                  <a:srgbClr val="FF0000"/>
                </a:solidFill>
                <a:effectLst/>
                <a:latin typeface="Times New Roman" pitchFamily="18" charset="0"/>
                <a:ea typeface="Times New Roman" pitchFamily="18" charset="0"/>
                <a:cs typeface="Times New Roman" pitchFamily="18" charset="0"/>
              </a:rPr>
              <a:t>νουκλεϊνικό</a:t>
            </a:r>
            <a:r>
              <a:rPr kumimoji="0" lang="el-GR" sz="2800" b="1" i="1"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l-GR" sz="2800" b="1" i="1" u="sng"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οξύ</a:t>
            </a:r>
            <a:r>
              <a:rPr kumimoji="0" lang="el-GR" sz="2800" b="1" i="1" u="none" strike="noStrike" cap="none" normalizeH="0" baseline="0" dirty="0">
                <a:ln>
                  <a:noFill/>
                </a:ln>
                <a:solidFill>
                  <a:srgbClr val="FF0000"/>
                </a:solidFill>
                <a:effectLst/>
                <a:latin typeface="Times New Roman" pitchFamily="18" charset="0"/>
                <a:ea typeface="Times New Roman" pitchFamily="18" charset="0"/>
                <a:cs typeface="Times New Roman" pitchFamily="18" charset="0"/>
              </a:rPr>
              <a:t> </a:t>
            </a:r>
            <a:r>
              <a:rPr kumimoji="0" lang="el-GR"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μπορεί να είναι λοιμογόνο ή </a:t>
            </a:r>
            <a:r>
              <a:rPr kumimoji="0" lang="el-GR" sz="2800" b="0" i="0" u="sng"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όχι</a:t>
            </a:r>
            <a:r>
              <a:rPr kumimoji="0" lang="el-GR"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tabLst>
                <a:tab pos="228600" algn="l"/>
              </a:tabLst>
            </a:pPr>
            <a:r>
              <a:rPr kumimoji="0" lang="el-GR"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Η λοιμογόνος δύναμη ποικίλλει και έχει σχέση και με την αντίσταση του ξενιστή. </a:t>
            </a:r>
            <a:endParaRPr kumimoji="0" lang="el-GR" sz="28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l-GR"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Είναι μονόκλωνο ή δίκλωνο, σε ένα ή περισσότερα ευθύγραμμα τμήματα, εκτός από τους </a:t>
            </a:r>
            <a:r>
              <a:rPr kumimoji="0" lang="en-US" sz="28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papova</a:t>
            </a:r>
            <a:r>
              <a:rPr kumimoji="0" lang="el-GR"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-ιούς (κυκλικό).</a:t>
            </a:r>
            <a:endParaRPr kumimoji="0" lang="el-GR" sz="2800" b="0" i="0" u="none" strike="noStrike" cap="none" normalizeH="0" baseline="0" dirty="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l-GR"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Οι μεγάλοι ιοί έχουν </a:t>
            </a:r>
            <a:r>
              <a:rPr kumimoji="0" lang="el-GR" sz="28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νουκλεϊνικό</a:t>
            </a:r>
            <a:r>
              <a:rPr kumimoji="0" lang="el-GR"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οξύ μεγάλου ΜΒ και αντίστροφα.</a:t>
            </a:r>
            <a:r>
              <a:rPr kumimoji="0" lang="el-GR" sz="2800" b="0" i="0" u="none" strike="noStrike" cap="none" normalizeH="0" dirty="0">
                <a:ln>
                  <a:noFill/>
                </a:ln>
                <a:solidFill>
                  <a:schemeClr val="tx1"/>
                </a:solidFill>
                <a:effectLst/>
                <a:latin typeface="Times New Roman" pitchFamily="18" charset="0"/>
                <a:ea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l-GR"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Οι μεγάλοι συνήθως μπορούν και κωδικοποιούν περισσότερα ένζυμα.</a:t>
            </a: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l-GR"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n-US" sz="28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Άρα</a:t>
            </a:r>
            <a:r>
              <a:rPr kumimoji="0" lang="en-US"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το</a:t>
            </a:r>
            <a:r>
              <a:rPr kumimoji="0" lang="en-US"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800" b="1"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μέγεθος</a:t>
            </a:r>
            <a:r>
              <a:rPr kumimoji="0" lang="en-US"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έχει</a:t>
            </a:r>
            <a:r>
              <a:rPr kumimoji="0" lang="en-US"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800" b="1"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λειτουργική</a:t>
            </a:r>
            <a:r>
              <a:rPr kumimoji="0" lang="en-US" sz="28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800" b="1"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σημασία</a:t>
            </a:r>
            <a:r>
              <a:rPr kumimoji="0" lang="en-US" sz="28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3" name="2 - Θέση ημερομηνίας"/>
          <p:cNvSpPr>
            <a:spLocks noGrp="1"/>
          </p:cNvSpPr>
          <p:nvPr>
            <p:ph type="dt" sz="half" idx="10"/>
          </p:nvPr>
        </p:nvSpPr>
        <p:spPr/>
        <p:txBody>
          <a:bodyPr/>
          <a:lstStyle/>
          <a:p>
            <a:fld id="{756302B2-689D-42EC-ABBA-87FCEE3D6172}" type="datetime1">
              <a:rPr lang="el-GR" smtClean="0"/>
              <a:pPr/>
              <a:t>5/4/2020</a:t>
            </a:fld>
            <a:endParaRPr lang="el-GR"/>
          </a:p>
        </p:txBody>
      </p:sp>
      <p:sp>
        <p:nvSpPr>
          <p:cNvPr id="4" name="3 - Θέση υποσέλιδου"/>
          <p:cNvSpPr>
            <a:spLocks noGrp="1"/>
          </p:cNvSpPr>
          <p:nvPr>
            <p:ph type="ftr" sz="quarter" idx="11"/>
          </p:nvPr>
        </p:nvSpPr>
        <p:spPr/>
        <p:txBody>
          <a:bodyPr/>
          <a:lstStyle/>
          <a:p>
            <a:r>
              <a:rPr lang="el-GR"/>
              <a:t>ΝΤΟΤΣΙΚΑ ΑΝΑΣΤΑΣΙΑΔΗ ΙΟΑΝΝΑ ΠΕ1807 Μ.Δ.Ε.</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TotalTime>
  <Words>1703</Words>
  <Application>Microsoft Office PowerPoint</Application>
  <PresentationFormat>Προβολή στην οθόνη (4:3)</PresentationFormat>
  <Paragraphs>136</Paragraphs>
  <Slides>25</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25</vt:i4>
      </vt:variant>
    </vt:vector>
  </HeadingPairs>
  <TitlesOfParts>
    <vt:vector size="29" baseType="lpstr">
      <vt:lpstr>Arial</vt:lpstr>
      <vt:lpstr>Calibri</vt:lpstr>
      <vt:lpstr>Times New Roman</vt:lpstr>
      <vt:lpstr>Θέμα του Office</vt:lpstr>
      <vt:lpstr>Μαθήματα ΙΟΛΟΓΙΑΣ </vt:lpstr>
      <vt:lpstr>Γενική ιολογία </vt:lpstr>
      <vt:lpstr>Ορισμοί </vt:lpstr>
      <vt:lpstr> Ερώτηση : Δώστε ένα περιγραφικό ορισμό των ιών. </vt:lpstr>
      <vt:lpstr>Είναι κύτταρα ;</vt:lpstr>
      <vt:lpstr>ΚΥΡΙΕΣ ΙΔΙΟΤΗΤΕΣ ΙΙΚΩΝ ΣΩΜΑΤΙΔΙΩΝ  </vt:lpstr>
      <vt:lpstr>Οι ιοί έχουν τις εξής ιδιότητες:</vt:lpstr>
      <vt:lpstr>Μορφολογία – Χημική σύσταση </vt:lpstr>
      <vt:lpstr>Παρουσίαση του PowerPoint</vt:lpstr>
      <vt:lpstr>Παρουσίαση του PowerPoint</vt:lpstr>
      <vt:lpstr>Παρουσίαση του PowerPoint</vt:lpstr>
      <vt:lpstr>Παρουσίαση του PowerPoint</vt:lpstr>
      <vt:lpstr>Οι ιοί ταξινομούνται</vt:lpstr>
      <vt:lpstr>ΧΗΜΙΚΗ ΣΥΣΤΑΣΗ </vt:lpstr>
      <vt:lpstr>4 Ερωτήσεις : Τι ξέρετε για το νουκλεϊνικό οξύ των ιών, το καψίδιο, το έλυτρο και ποια είναι η χημική σύσταση των ιών; </vt:lpstr>
      <vt:lpstr>Ελαττωματικός ή ελλειμματικός ιός</vt:lpstr>
      <vt:lpstr>Συμπεριφορά έναντι φυσικών και χημικών παραγόντων </vt:lpstr>
      <vt:lpstr>Αντισηπτικά, απολυμαντικά:  </vt:lpstr>
      <vt:lpstr>Ερώτηση : Ποια η επίδραση αντισηπτικών και απολυμαντικών στους ιούς; </vt:lpstr>
      <vt:lpstr>Διατήρηση - συντήρηση </vt:lpstr>
      <vt:lpstr>λυοφιλοποίηση (ψυχρή αφυδάτωση)</vt:lpstr>
      <vt:lpstr>Πολλαπλασιασμός </vt:lpstr>
      <vt:lpstr>Παρουσίαση του PowerPoint</vt:lpstr>
      <vt:lpstr>Παρουσίαση του PowerPoint</vt:lpstr>
      <vt:lpstr>Παρουσίαση του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Μαθήματα ΙΟΛΟΓΙΑΣ</dc:title>
  <dc:creator>Ioanna</dc:creator>
  <cp:lastModifiedBy>ioanna ntotsika</cp:lastModifiedBy>
  <cp:revision>12</cp:revision>
  <dcterms:created xsi:type="dcterms:W3CDTF">2016-03-16T14:31:35Z</dcterms:created>
  <dcterms:modified xsi:type="dcterms:W3CDTF">2020-04-05T18:01:00Z</dcterms:modified>
</cp:coreProperties>
</file>